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Default Extension="png" ContentType="image/png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13004800" cy="9753600"/>
  <p:notesSz cx="13004800" cy="97536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75360" y="3023616"/>
            <a:ext cx="11054080" cy="20482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50720" y="5462016"/>
            <a:ext cx="9103360" cy="2438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50240" y="2243328"/>
            <a:ext cx="5657088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697472" y="2243328"/>
            <a:ext cx="5657088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3004292" cy="97535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51274" y="1290573"/>
            <a:ext cx="4302251" cy="665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25500" y="2580894"/>
            <a:ext cx="11353800" cy="6783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421632" y="9070848"/>
            <a:ext cx="4161536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50240" y="9070848"/>
            <a:ext cx="299110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9363456" y="9070848"/>
            <a:ext cx="299110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image" Target="../media/image55.png"/><Relationship Id="rId13" Type="http://schemas.openxmlformats.org/officeDocument/2006/relationships/image" Target="../media/image56.png"/><Relationship Id="rId14" Type="http://schemas.openxmlformats.org/officeDocument/2006/relationships/image" Target="../media/image57.png"/><Relationship Id="rId15" Type="http://schemas.openxmlformats.org/officeDocument/2006/relationships/image" Target="../media/image58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9" Type="http://schemas.openxmlformats.org/officeDocument/2006/relationships/image" Target="../media/image64.png"/><Relationship Id="rId10" Type="http://schemas.openxmlformats.org/officeDocument/2006/relationships/image" Target="../media/image65.png"/><Relationship Id="rId11" Type="http://schemas.openxmlformats.org/officeDocument/2006/relationships/image" Target="../media/image66.png"/><Relationship Id="rId12" Type="http://schemas.openxmlformats.org/officeDocument/2006/relationships/image" Target="../media/image67.png"/><Relationship Id="rId13" Type="http://schemas.openxmlformats.org/officeDocument/2006/relationships/image" Target="../media/image68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84.png"/><Relationship Id="rId8" Type="http://schemas.openxmlformats.org/officeDocument/2006/relationships/image" Target="../media/image85.png"/><Relationship Id="rId9" Type="http://schemas.openxmlformats.org/officeDocument/2006/relationships/image" Target="../media/image86.png"/><Relationship Id="rId10" Type="http://schemas.openxmlformats.org/officeDocument/2006/relationships/image" Target="../media/image87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95.png"/><Relationship Id="rId8" Type="http://schemas.openxmlformats.org/officeDocument/2006/relationships/image" Target="../media/image96.png"/><Relationship Id="rId9" Type="http://schemas.openxmlformats.org/officeDocument/2006/relationships/image" Target="../media/image97.png"/><Relationship Id="rId10" Type="http://schemas.openxmlformats.org/officeDocument/2006/relationships/image" Target="../media/image98.png"/><Relationship Id="rId11" Type="http://schemas.openxmlformats.org/officeDocument/2006/relationships/image" Target="../media/image99.png"/><Relationship Id="rId12" Type="http://schemas.openxmlformats.org/officeDocument/2006/relationships/image" Target="../media/image100.png"/><Relationship Id="rId13" Type="http://schemas.openxmlformats.org/officeDocument/2006/relationships/image" Target="../media/image101.png"/><Relationship Id="rId14" Type="http://schemas.openxmlformats.org/officeDocument/2006/relationships/image" Target="../media/image102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106.png"/><Relationship Id="rId8" Type="http://schemas.openxmlformats.org/officeDocument/2006/relationships/image" Target="../media/image107.png"/><Relationship Id="rId9" Type="http://schemas.openxmlformats.org/officeDocument/2006/relationships/image" Target="../media/image108.png"/><Relationship Id="rId10" Type="http://schemas.openxmlformats.org/officeDocument/2006/relationships/image" Target="../media/image109.png"/><Relationship Id="rId11" Type="http://schemas.openxmlformats.org/officeDocument/2006/relationships/image" Target="../media/image110.png"/><Relationship Id="rId12" Type="http://schemas.openxmlformats.org/officeDocument/2006/relationships/image" Target="../media/image111.png"/><Relationship Id="rId13" Type="http://schemas.openxmlformats.org/officeDocument/2006/relationships/image" Target="../media/image112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116.png"/><Relationship Id="rId8" Type="http://schemas.openxmlformats.org/officeDocument/2006/relationships/image" Target="../media/image117.png"/><Relationship Id="rId9" Type="http://schemas.openxmlformats.org/officeDocument/2006/relationships/image" Target="../media/image118.png"/><Relationship Id="rId10" Type="http://schemas.openxmlformats.org/officeDocument/2006/relationships/image" Target="../media/image119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6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0.png"/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5" Type="http://schemas.openxmlformats.org/officeDocument/2006/relationships/hyperlink" Target="mailto:per.kryger@agro.au.dk" TargetMode="External"/><Relationship Id="rId6" Type="http://schemas.openxmlformats.org/officeDocument/2006/relationships/image" Target="../media/image123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23.png"/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3" Type="http://schemas.openxmlformats.org/officeDocument/2006/relationships/image" Target="../media/image26.jpg"/><Relationship Id="rId14" Type="http://schemas.openxmlformats.org/officeDocument/2006/relationships/image" Target="../media/image27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Relationship Id="rId11" Type="http://schemas.openxmlformats.org/officeDocument/2006/relationships/image" Target="../media/image35.png"/><Relationship Id="rId12" Type="http://schemas.openxmlformats.org/officeDocument/2006/relationships/image" Target="../media/image36.png"/><Relationship Id="rId13" Type="http://schemas.openxmlformats.org/officeDocument/2006/relationships/image" Target="../media/image37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91" y="0"/>
            <a:ext cx="12992100" cy="9753600"/>
            <a:chOff x="12191" y="0"/>
            <a:chExt cx="12992100" cy="9753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061" y="0"/>
              <a:ext cx="12966230" cy="975359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5145" y="0"/>
              <a:ext cx="0" cy="9753600"/>
            </a:xfrm>
            <a:custGeom>
              <a:avLst/>
              <a:gdLst/>
              <a:ahLst/>
              <a:cxnLst/>
              <a:rect l="l" t="t" r="r" b="b"/>
              <a:pathLst>
                <a:path w="0" h="9753600">
                  <a:moveTo>
                    <a:pt x="0" y="0"/>
                  </a:moveTo>
                  <a:lnTo>
                    <a:pt x="0" y="9753596"/>
                  </a:lnTo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825500" y="2580894"/>
            <a:ext cx="7821930" cy="67830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2011045">
              <a:lnSpc>
                <a:spcPct val="100000"/>
              </a:lnSpc>
              <a:spcBef>
                <a:spcPts val="100"/>
              </a:spcBef>
            </a:pPr>
            <a:r>
              <a:rPr dirty="0" sz="7200">
                <a:solidFill>
                  <a:srgbClr val="004479"/>
                </a:solidFill>
                <a:latin typeface="Arial"/>
                <a:cs typeface="Arial"/>
              </a:rPr>
              <a:t>Beekeeping</a:t>
            </a:r>
            <a:r>
              <a:rPr dirty="0" sz="7200" spc="-145">
                <a:solidFill>
                  <a:srgbClr val="004479"/>
                </a:solidFill>
                <a:latin typeface="Arial"/>
                <a:cs typeface="Arial"/>
              </a:rPr>
              <a:t> </a:t>
            </a:r>
            <a:r>
              <a:rPr dirty="0" sz="7200" spc="-5">
                <a:solidFill>
                  <a:srgbClr val="004479"/>
                </a:solidFill>
                <a:latin typeface="Arial"/>
                <a:cs typeface="Arial"/>
              </a:rPr>
              <a:t>in </a:t>
            </a:r>
            <a:r>
              <a:rPr dirty="0" sz="7200" spc="-1985">
                <a:solidFill>
                  <a:srgbClr val="004479"/>
                </a:solidFill>
                <a:latin typeface="Arial"/>
                <a:cs typeface="Arial"/>
              </a:rPr>
              <a:t> </a:t>
            </a:r>
            <a:r>
              <a:rPr dirty="0" sz="7200">
                <a:solidFill>
                  <a:srgbClr val="004479"/>
                </a:solidFill>
                <a:latin typeface="Arial"/>
                <a:cs typeface="Arial"/>
              </a:rPr>
              <a:t>Denmark</a:t>
            </a:r>
            <a:endParaRPr sz="7200">
              <a:latin typeface="Arial"/>
              <a:cs typeface="Arial"/>
            </a:endParaRPr>
          </a:p>
          <a:p>
            <a:pPr marL="12700">
              <a:lnSpc>
                <a:spcPts val="4725"/>
              </a:lnSpc>
            </a:pPr>
            <a:r>
              <a:rPr dirty="0" sz="4200">
                <a:solidFill>
                  <a:srgbClr val="004479"/>
                </a:solidFill>
                <a:latin typeface="Arial"/>
                <a:cs typeface="Arial"/>
              </a:rPr>
              <a:t>What</a:t>
            </a:r>
            <a:r>
              <a:rPr dirty="0" sz="4200" spc="-15">
                <a:solidFill>
                  <a:srgbClr val="004479"/>
                </a:solidFill>
                <a:latin typeface="Arial"/>
                <a:cs typeface="Arial"/>
              </a:rPr>
              <a:t> </a:t>
            </a:r>
            <a:r>
              <a:rPr dirty="0" sz="4200" spc="-5">
                <a:solidFill>
                  <a:srgbClr val="004479"/>
                </a:solidFill>
                <a:latin typeface="Arial"/>
                <a:cs typeface="Arial"/>
              </a:rPr>
              <a:t>is</a:t>
            </a:r>
            <a:r>
              <a:rPr dirty="0" sz="4200" spc="-10">
                <a:solidFill>
                  <a:srgbClr val="004479"/>
                </a:solidFill>
                <a:latin typeface="Arial"/>
                <a:cs typeface="Arial"/>
              </a:rPr>
              <a:t> </a:t>
            </a:r>
            <a:r>
              <a:rPr dirty="0" sz="4200">
                <a:solidFill>
                  <a:srgbClr val="004479"/>
                </a:solidFill>
                <a:latin typeface="Arial"/>
                <a:cs typeface="Arial"/>
              </a:rPr>
              <a:t>similar,</a:t>
            </a:r>
            <a:r>
              <a:rPr dirty="0" sz="4200" spc="-10">
                <a:solidFill>
                  <a:srgbClr val="004479"/>
                </a:solidFill>
                <a:latin typeface="Arial"/>
                <a:cs typeface="Arial"/>
              </a:rPr>
              <a:t> </a:t>
            </a:r>
            <a:r>
              <a:rPr dirty="0" sz="4200" spc="-5">
                <a:solidFill>
                  <a:srgbClr val="004479"/>
                </a:solidFill>
                <a:latin typeface="Arial"/>
                <a:cs typeface="Arial"/>
              </a:rPr>
              <a:t>what</a:t>
            </a:r>
            <a:r>
              <a:rPr dirty="0" sz="4200" spc="-30">
                <a:solidFill>
                  <a:srgbClr val="004479"/>
                </a:solidFill>
                <a:latin typeface="Arial"/>
                <a:cs typeface="Arial"/>
              </a:rPr>
              <a:t> </a:t>
            </a:r>
            <a:r>
              <a:rPr dirty="0" sz="4200" spc="-5">
                <a:solidFill>
                  <a:srgbClr val="004479"/>
                </a:solidFill>
                <a:latin typeface="Arial"/>
                <a:cs typeface="Arial"/>
              </a:rPr>
              <a:t>is</a:t>
            </a:r>
            <a:r>
              <a:rPr dirty="0" sz="4200" spc="-10">
                <a:solidFill>
                  <a:srgbClr val="004479"/>
                </a:solidFill>
                <a:latin typeface="Arial"/>
                <a:cs typeface="Arial"/>
              </a:rPr>
              <a:t> </a:t>
            </a:r>
            <a:r>
              <a:rPr dirty="0" sz="4200">
                <a:solidFill>
                  <a:srgbClr val="004479"/>
                </a:solidFill>
                <a:latin typeface="Arial"/>
                <a:cs typeface="Arial"/>
              </a:rPr>
              <a:t>different?</a:t>
            </a:r>
            <a:endParaRPr sz="4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5400">
              <a:latin typeface="Arial"/>
              <a:cs typeface="Arial"/>
            </a:endParaRPr>
          </a:p>
          <a:p>
            <a:pPr marL="12700" marR="1841500">
              <a:lnSpc>
                <a:spcPct val="123800"/>
              </a:lnSpc>
              <a:spcBef>
                <a:spcPts val="5"/>
              </a:spcBef>
            </a:pPr>
            <a:r>
              <a:rPr dirty="0" sz="4200" spc="-5">
                <a:solidFill>
                  <a:srgbClr val="004479"/>
                </a:solidFill>
                <a:latin typeface="Arial"/>
                <a:cs typeface="Arial"/>
              </a:rPr>
              <a:t>Per</a:t>
            </a:r>
            <a:r>
              <a:rPr dirty="0" sz="4200" spc="-35">
                <a:solidFill>
                  <a:srgbClr val="004479"/>
                </a:solidFill>
                <a:latin typeface="Arial"/>
                <a:cs typeface="Arial"/>
              </a:rPr>
              <a:t> </a:t>
            </a:r>
            <a:r>
              <a:rPr dirty="0" sz="4200">
                <a:solidFill>
                  <a:srgbClr val="004479"/>
                </a:solidFill>
                <a:latin typeface="Arial"/>
                <a:cs typeface="Arial"/>
              </a:rPr>
              <a:t>Kryger,</a:t>
            </a:r>
            <a:r>
              <a:rPr dirty="0" sz="4200" spc="-60">
                <a:solidFill>
                  <a:srgbClr val="004479"/>
                </a:solidFill>
                <a:latin typeface="Arial"/>
                <a:cs typeface="Arial"/>
              </a:rPr>
              <a:t> </a:t>
            </a:r>
            <a:r>
              <a:rPr dirty="0" sz="4200">
                <a:solidFill>
                  <a:srgbClr val="004479"/>
                </a:solidFill>
                <a:latin typeface="Arial"/>
                <a:cs typeface="Arial"/>
              </a:rPr>
              <a:t>Agroecology, </a:t>
            </a:r>
            <a:r>
              <a:rPr dirty="0" sz="4200" spc="-1155">
                <a:solidFill>
                  <a:srgbClr val="004479"/>
                </a:solidFill>
                <a:latin typeface="Arial"/>
                <a:cs typeface="Arial"/>
              </a:rPr>
              <a:t> </a:t>
            </a:r>
            <a:r>
              <a:rPr dirty="0" sz="4200">
                <a:solidFill>
                  <a:srgbClr val="004479"/>
                </a:solidFill>
                <a:latin typeface="Arial"/>
                <a:cs typeface="Arial"/>
              </a:rPr>
              <a:t>Aarhus</a:t>
            </a:r>
            <a:r>
              <a:rPr dirty="0" sz="4200" spc="-30">
                <a:solidFill>
                  <a:srgbClr val="004479"/>
                </a:solidFill>
                <a:latin typeface="Arial"/>
                <a:cs typeface="Arial"/>
              </a:rPr>
              <a:t> </a:t>
            </a:r>
            <a:r>
              <a:rPr dirty="0" sz="4200">
                <a:solidFill>
                  <a:srgbClr val="004479"/>
                </a:solidFill>
                <a:latin typeface="Arial"/>
                <a:cs typeface="Arial"/>
              </a:rPr>
              <a:t>University</a:t>
            </a:r>
            <a:endParaRPr sz="4200">
              <a:latin typeface="Arial"/>
              <a:cs typeface="Arial"/>
            </a:endParaRPr>
          </a:p>
          <a:p>
            <a:pPr marL="12700" marR="4420870">
              <a:lnSpc>
                <a:spcPct val="123800"/>
              </a:lnSpc>
            </a:pPr>
            <a:r>
              <a:rPr dirty="0" sz="4200">
                <a:solidFill>
                  <a:srgbClr val="004479"/>
                </a:solidFill>
                <a:latin typeface="Arial"/>
                <a:cs typeface="Arial"/>
              </a:rPr>
              <a:t>4200</a:t>
            </a:r>
            <a:r>
              <a:rPr dirty="0" sz="4200" spc="-80">
                <a:solidFill>
                  <a:srgbClr val="004479"/>
                </a:solidFill>
                <a:latin typeface="Arial"/>
                <a:cs typeface="Arial"/>
              </a:rPr>
              <a:t> </a:t>
            </a:r>
            <a:r>
              <a:rPr dirty="0" sz="4200" spc="-5">
                <a:solidFill>
                  <a:srgbClr val="004479"/>
                </a:solidFill>
                <a:latin typeface="Arial"/>
                <a:cs typeface="Arial"/>
              </a:rPr>
              <a:t>Slagelse </a:t>
            </a:r>
            <a:r>
              <a:rPr dirty="0" sz="4200" spc="-1150">
                <a:solidFill>
                  <a:srgbClr val="004479"/>
                </a:solidFill>
                <a:latin typeface="Arial"/>
                <a:cs typeface="Arial"/>
              </a:rPr>
              <a:t> </a:t>
            </a:r>
            <a:r>
              <a:rPr dirty="0" sz="4200">
                <a:solidFill>
                  <a:srgbClr val="004479"/>
                </a:solidFill>
                <a:latin typeface="Arial"/>
                <a:cs typeface="Arial"/>
              </a:rPr>
              <a:t>Denmark</a:t>
            </a:r>
            <a:endParaRPr sz="42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15416" y="1279601"/>
            <a:ext cx="1295400" cy="1123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200" spc="-5">
                <a:solidFill>
                  <a:srgbClr val="004479"/>
                </a:solidFill>
              </a:rPr>
              <a:t>AU</a:t>
            </a:r>
            <a:endParaRPr sz="7200"/>
          </a:p>
        </p:txBody>
      </p:sp>
      <p:sp>
        <p:nvSpPr>
          <p:cNvPr id="7" name="object 7"/>
          <p:cNvSpPr txBox="1"/>
          <p:nvPr/>
        </p:nvSpPr>
        <p:spPr>
          <a:xfrm>
            <a:off x="2753105" y="1369821"/>
            <a:ext cx="2769235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3429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solidFill>
                  <a:srgbClr val="004479"/>
                </a:solidFill>
                <a:latin typeface="Arial"/>
                <a:cs typeface="Arial"/>
              </a:rPr>
              <a:t>AARHUS </a:t>
            </a:r>
            <a:r>
              <a:rPr dirty="0" sz="3600" spc="5">
                <a:solidFill>
                  <a:srgbClr val="004479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004479"/>
                </a:solidFill>
                <a:latin typeface="Arial"/>
                <a:cs typeface="Arial"/>
              </a:rPr>
              <a:t>UNIVERSITY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7743" y="633983"/>
            <a:ext cx="12170410" cy="8066405"/>
            <a:chOff x="237743" y="633983"/>
            <a:chExt cx="12170410" cy="80664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10400" y="2578607"/>
              <a:ext cx="5397500" cy="61214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7743" y="633983"/>
              <a:ext cx="9230868" cy="202387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25500" y="885901"/>
            <a:ext cx="8054975" cy="1123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200"/>
              <a:t>Bee</a:t>
            </a:r>
            <a:r>
              <a:rPr dirty="0" sz="7200" spc="-45"/>
              <a:t> </a:t>
            </a:r>
            <a:r>
              <a:rPr dirty="0" sz="7200"/>
              <a:t>disease</a:t>
            </a:r>
            <a:r>
              <a:rPr dirty="0" sz="7200" spc="-75"/>
              <a:t> </a:t>
            </a:r>
            <a:r>
              <a:rPr dirty="0" sz="7200"/>
              <a:t>course</a:t>
            </a:r>
            <a:endParaRPr sz="7200"/>
          </a:p>
        </p:txBody>
      </p:sp>
      <p:grpSp>
        <p:nvGrpSpPr>
          <p:cNvPr id="6" name="object 6"/>
          <p:cNvGrpSpPr/>
          <p:nvPr/>
        </p:nvGrpSpPr>
        <p:grpSpPr>
          <a:xfrm>
            <a:off x="804672" y="2584704"/>
            <a:ext cx="5168265" cy="6269990"/>
            <a:chOff x="804672" y="2584704"/>
            <a:chExt cx="5168265" cy="626999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7260" y="2584704"/>
              <a:ext cx="4933188" cy="102717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4672" y="3070860"/>
              <a:ext cx="155447" cy="16306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8200" y="3081020"/>
              <a:ext cx="88391" cy="9601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37260" y="3133344"/>
              <a:ext cx="5035296" cy="102717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37260" y="3681984"/>
              <a:ext cx="4171188" cy="102717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37260" y="4230624"/>
              <a:ext cx="1734312" cy="102717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37260" y="5084064"/>
              <a:ext cx="3561588" cy="102717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4672" y="5570220"/>
              <a:ext cx="155447" cy="16306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8200" y="5580380"/>
              <a:ext cx="88391" cy="9601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7260" y="5632704"/>
              <a:ext cx="4070604" cy="102717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37260" y="6181344"/>
              <a:ext cx="4299204" cy="102717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37260" y="6729983"/>
              <a:ext cx="4730496" cy="102717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37260" y="7278624"/>
              <a:ext cx="3689604" cy="102717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37260" y="7827263"/>
              <a:ext cx="4198620" cy="1027176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1232408" y="2706116"/>
            <a:ext cx="4323080" cy="58178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600" spc="-5">
                <a:solidFill>
                  <a:srgbClr val="FFFFFF"/>
                </a:solidFill>
                <a:latin typeface="Arial"/>
                <a:cs typeface="Arial"/>
              </a:rPr>
              <a:t>900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beekeeper learn </a:t>
            </a:r>
            <a:r>
              <a:rPr dirty="0" sz="3600" spc="-9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field</a:t>
            </a:r>
            <a:r>
              <a:rPr dirty="0" sz="36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diagnosis</a:t>
            </a:r>
            <a:r>
              <a:rPr dirty="0" sz="36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36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bee </a:t>
            </a:r>
            <a:r>
              <a:rPr dirty="0" sz="3600" spc="-9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diseases </a:t>
            </a:r>
            <a:r>
              <a:rPr dirty="0" sz="3600" spc="-5">
                <a:solidFill>
                  <a:srgbClr val="FFFFFF"/>
                </a:solidFill>
                <a:latin typeface="Arial"/>
                <a:cs typeface="Arial"/>
              </a:rPr>
              <a:t>every 5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 years</a:t>
            </a:r>
            <a:endParaRPr sz="3600">
              <a:latin typeface="Arial"/>
              <a:cs typeface="Arial"/>
            </a:endParaRPr>
          </a:p>
          <a:p>
            <a:pPr marL="12700" marR="313055">
              <a:lnSpc>
                <a:spcPct val="100000"/>
              </a:lnSpc>
              <a:spcBef>
                <a:spcPts val="2400"/>
              </a:spcBef>
            </a:pP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These “skilled </a:t>
            </a:r>
            <a:r>
              <a:rPr dirty="0" sz="36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beekeepers” </a:t>
            </a:r>
            <a:r>
              <a:rPr dirty="0" sz="3600" spc="-5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 allowed to </a:t>
            </a:r>
            <a:r>
              <a:rPr dirty="0" sz="3600" spc="-5">
                <a:solidFill>
                  <a:srgbClr val="FFFFFF"/>
                </a:solidFill>
                <a:latin typeface="Arial"/>
                <a:cs typeface="Arial"/>
              </a:rPr>
              <a:t>control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 colonies</a:t>
            </a:r>
            <a:r>
              <a:rPr dirty="0" sz="36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5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5">
                <a:solidFill>
                  <a:srgbClr val="FFFFFF"/>
                </a:solidFill>
                <a:latin typeface="Arial"/>
                <a:cs typeface="Arial"/>
              </a:rPr>
              <a:t>fill</a:t>
            </a:r>
            <a:r>
              <a:rPr dirty="0" sz="36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5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36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5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dirty="0" sz="3600" spc="-9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health form for </a:t>
            </a:r>
            <a:r>
              <a:rPr dirty="0" sz="36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migration</a:t>
            </a:r>
            <a:r>
              <a:rPr dirty="0" sz="36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5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dirty="0" sz="36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5">
                <a:solidFill>
                  <a:srgbClr val="FFFFFF"/>
                </a:solidFill>
                <a:latin typeface="Arial"/>
                <a:cs typeface="Arial"/>
              </a:rPr>
              <a:t>trade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10400" y="2705100"/>
            <a:ext cx="5397500" cy="61214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7743" y="633983"/>
            <a:ext cx="11364468" cy="202387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25500" y="885901"/>
            <a:ext cx="10191115" cy="1123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200"/>
              <a:t>Main</a:t>
            </a:r>
            <a:r>
              <a:rPr dirty="0" sz="7200" spc="-25"/>
              <a:t> </a:t>
            </a:r>
            <a:r>
              <a:rPr dirty="0" sz="7200"/>
              <a:t>topics</a:t>
            </a:r>
            <a:r>
              <a:rPr dirty="0" sz="7200" spc="-40"/>
              <a:t> </a:t>
            </a:r>
            <a:r>
              <a:rPr dirty="0" sz="7200"/>
              <a:t>of</a:t>
            </a:r>
            <a:r>
              <a:rPr dirty="0" sz="7200" spc="-20"/>
              <a:t> </a:t>
            </a:r>
            <a:r>
              <a:rPr dirty="0" sz="7200"/>
              <a:t>the</a:t>
            </a:r>
            <a:r>
              <a:rPr dirty="0" sz="7200" spc="-20"/>
              <a:t> </a:t>
            </a:r>
            <a:r>
              <a:rPr dirty="0" sz="7200"/>
              <a:t>course</a:t>
            </a:r>
            <a:endParaRPr sz="7200"/>
          </a:p>
        </p:txBody>
      </p:sp>
      <p:grpSp>
        <p:nvGrpSpPr>
          <p:cNvPr id="5" name="object 5"/>
          <p:cNvGrpSpPr/>
          <p:nvPr/>
        </p:nvGrpSpPr>
        <p:grpSpPr>
          <a:xfrm>
            <a:off x="804672" y="2523744"/>
            <a:ext cx="4994275" cy="6391910"/>
            <a:chOff x="804672" y="2523744"/>
            <a:chExt cx="4994275" cy="639191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7260" y="2523744"/>
              <a:ext cx="3739896" cy="102717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4672" y="3009900"/>
              <a:ext cx="155447" cy="16306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8200" y="3020060"/>
              <a:ext cx="88391" cy="9601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37260" y="3072384"/>
              <a:ext cx="2142743" cy="102717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37260" y="3925824"/>
              <a:ext cx="4834128" cy="102717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4672" y="4411979"/>
              <a:ext cx="155447" cy="16306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8200" y="4422139"/>
              <a:ext cx="88391" cy="9601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37260" y="4779264"/>
              <a:ext cx="2825495" cy="102717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4672" y="5265420"/>
              <a:ext cx="155447" cy="16306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8200" y="5275579"/>
              <a:ext cx="88391" cy="9601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37260" y="5632704"/>
              <a:ext cx="4861560" cy="102717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4672" y="6118859"/>
              <a:ext cx="155447" cy="16306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8200" y="6129020"/>
              <a:ext cx="88391" cy="9601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7260" y="6486144"/>
              <a:ext cx="4756404" cy="102717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4672" y="6972300"/>
              <a:ext cx="155447" cy="16306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8200" y="6982459"/>
              <a:ext cx="88391" cy="9601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37260" y="7034784"/>
              <a:ext cx="2575560" cy="102717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37260" y="7888223"/>
              <a:ext cx="4582668" cy="1027176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1232408" y="2645156"/>
            <a:ext cx="4272915" cy="59397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254125">
              <a:lnSpc>
                <a:spcPct val="100000"/>
              </a:lnSpc>
              <a:spcBef>
                <a:spcPts val="100"/>
              </a:spcBef>
            </a:pPr>
            <a:r>
              <a:rPr dirty="0" sz="3600" spc="-5">
                <a:solidFill>
                  <a:srgbClr val="FFFFFF"/>
                </a:solidFill>
                <a:latin typeface="Arial"/>
                <a:cs typeface="Arial"/>
              </a:rPr>
              <a:t>Bee</a:t>
            </a:r>
            <a:r>
              <a:rPr dirty="0" sz="36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disease</a:t>
            </a:r>
            <a:r>
              <a:rPr dirty="0" sz="36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5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3600" spc="-9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general</a:t>
            </a:r>
            <a:endParaRPr sz="3600">
              <a:latin typeface="Arial"/>
              <a:cs typeface="Arial"/>
            </a:endParaRPr>
          </a:p>
          <a:p>
            <a:pPr marL="12700" marR="31750">
              <a:lnSpc>
                <a:spcPct val="155600"/>
              </a:lnSpc>
            </a:pP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Prevention</a:t>
            </a:r>
            <a:r>
              <a:rPr dirty="0" sz="36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36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spread </a:t>
            </a:r>
            <a:r>
              <a:rPr dirty="0" sz="3600" spc="-9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Treatment</a:t>
            </a:r>
            <a:endParaRPr sz="3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0"/>
              </a:spcBef>
            </a:pP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Hygienic</a:t>
            </a:r>
            <a:r>
              <a:rPr dirty="0" sz="36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beekeeping</a:t>
            </a:r>
            <a:endParaRPr sz="3600">
              <a:latin typeface="Arial"/>
              <a:cs typeface="Arial"/>
            </a:endParaRPr>
          </a:p>
          <a:p>
            <a:pPr marL="12700" marR="234950">
              <a:lnSpc>
                <a:spcPct val="100000"/>
              </a:lnSpc>
              <a:spcBef>
                <a:spcPts val="2400"/>
              </a:spcBef>
            </a:pPr>
            <a:r>
              <a:rPr dirty="0" sz="3600" spc="-5">
                <a:solidFill>
                  <a:srgbClr val="FFFFFF"/>
                </a:solidFill>
                <a:latin typeface="Arial"/>
                <a:cs typeface="Arial"/>
              </a:rPr>
              <a:t>Bee</a:t>
            </a:r>
            <a:r>
              <a:rPr dirty="0" sz="36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forage</a:t>
            </a:r>
            <a:r>
              <a:rPr dirty="0" sz="36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5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36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5">
                <a:solidFill>
                  <a:srgbClr val="FFFFFF"/>
                </a:solidFill>
                <a:latin typeface="Arial"/>
                <a:cs typeface="Arial"/>
              </a:rPr>
              <a:t>bee </a:t>
            </a:r>
            <a:r>
              <a:rPr dirty="0" sz="3600" spc="-9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poisoning</a:t>
            </a:r>
            <a:endParaRPr sz="3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5"/>
              </a:spcBef>
            </a:pPr>
            <a:r>
              <a:rPr dirty="0" sz="3600" spc="-5">
                <a:solidFill>
                  <a:srgbClr val="FFFFFF"/>
                </a:solidFill>
                <a:latin typeface="Arial"/>
                <a:cs typeface="Arial"/>
              </a:rPr>
              <a:t>Law</a:t>
            </a:r>
            <a:r>
              <a:rPr dirty="0" sz="36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5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dirty="0" sz="36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beekeeping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804672" y="8374380"/>
            <a:ext cx="155575" cy="163195"/>
            <a:chOff x="804672" y="8374380"/>
            <a:chExt cx="155575" cy="163195"/>
          </a:xfrm>
        </p:grpSpPr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4672" y="8374380"/>
              <a:ext cx="155447" cy="16306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8200" y="8384540"/>
              <a:ext cx="88391" cy="960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7743" y="749808"/>
            <a:ext cx="12171045" cy="8976360"/>
            <a:chOff x="237743" y="749808"/>
            <a:chExt cx="12171045" cy="89763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7407" y="749808"/>
              <a:ext cx="11811000" cy="61214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7743" y="6588252"/>
              <a:ext cx="10398252" cy="20238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1584" y="7892796"/>
              <a:ext cx="6761988" cy="11932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1584" y="8532876"/>
              <a:ext cx="7059168" cy="119329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25500" y="6670033"/>
            <a:ext cx="9222105" cy="2673985"/>
          </a:xfrm>
          <a:prstGeom prst="rect"/>
        </p:spPr>
        <p:txBody>
          <a:bodyPr wrap="square" lIns="0" tIns="1835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45"/>
              </a:spcBef>
            </a:pPr>
            <a:r>
              <a:rPr dirty="0" sz="7200" spc="-5"/>
              <a:t>Prevention</a:t>
            </a:r>
            <a:r>
              <a:rPr dirty="0" sz="7200" spc="-30"/>
              <a:t> </a:t>
            </a:r>
            <a:r>
              <a:rPr dirty="0" sz="7200" spc="-5"/>
              <a:t>contra cure</a:t>
            </a:r>
            <a:endParaRPr sz="7200"/>
          </a:p>
          <a:p>
            <a:pPr marL="12700" marR="3002915">
              <a:lnSpc>
                <a:spcPct val="100000"/>
              </a:lnSpc>
              <a:spcBef>
                <a:spcPts val="785"/>
              </a:spcBef>
            </a:pPr>
            <a:r>
              <a:rPr dirty="0">
                <a:solidFill>
                  <a:srgbClr val="73BEFF"/>
                </a:solidFill>
              </a:rPr>
              <a:t>Preparedness </a:t>
            </a:r>
            <a:r>
              <a:rPr dirty="0" spc="-5">
                <a:solidFill>
                  <a:srgbClr val="73BEFF"/>
                </a:solidFill>
              </a:rPr>
              <a:t>is a </a:t>
            </a:r>
            <a:r>
              <a:rPr dirty="0">
                <a:solidFill>
                  <a:srgbClr val="73BEFF"/>
                </a:solidFill>
              </a:rPr>
              <a:t>virtue. </a:t>
            </a:r>
            <a:r>
              <a:rPr dirty="0" spc="5">
                <a:solidFill>
                  <a:srgbClr val="73BEFF"/>
                </a:solidFill>
              </a:rPr>
              <a:t> </a:t>
            </a:r>
            <a:r>
              <a:rPr dirty="0">
                <a:solidFill>
                  <a:srgbClr val="73BEFF"/>
                </a:solidFill>
              </a:rPr>
              <a:t>Cure</a:t>
            </a:r>
            <a:r>
              <a:rPr dirty="0" spc="-30">
                <a:solidFill>
                  <a:srgbClr val="73BEFF"/>
                </a:solidFill>
              </a:rPr>
              <a:t> </a:t>
            </a:r>
            <a:r>
              <a:rPr dirty="0" spc="-5">
                <a:solidFill>
                  <a:srgbClr val="73BEFF"/>
                </a:solidFill>
              </a:rPr>
              <a:t>is</a:t>
            </a:r>
            <a:r>
              <a:rPr dirty="0" spc="-25">
                <a:solidFill>
                  <a:srgbClr val="73BEFF"/>
                </a:solidFill>
              </a:rPr>
              <a:t> </a:t>
            </a:r>
            <a:r>
              <a:rPr dirty="0">
                <a:solidFill>
                  <a:srgbClr val="73BEFF"/>
                </a:solidFill>
              </a:rPr>
              <a:t>mostly</a:t>
            </a:r>
            <a:r>
              <a:rPr dirty="0" spc="-25">
                <a:solidFill>
                  <a:srgbClr val="73BEFF"/>
                </a:solidFill>
              </a:rPr>
              <a:t> </a:t>
            </a:r>
            <a:r>
              <a:rPr dirty="0">
                <a:solidFill>
                  <a:srgbClr val="73BEFF"/>
                </a:solidFill>
              </a:rPr>
              <a:t>impossible.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7743" y="749808"/>
            <a:ext cx="12431395" cy="8950960"/>
            <a:chOff x="237743" y="749808"/>
            <a:chExt cx="12431395" cy="89509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7407" y="749808"/>
              <a:ext cx="11811000" cy="61214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7743" y="6562343"/>
              <a:ext cx="12431268" cy="20238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1584" y="7866888"/>
              <a:ext cx="12187428" cy="119329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1584" y="8506967"/>
              <a:ext cx="9342120" cy="1193292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825500" y="6643856"/>
            <a:ext cx="11349990" cy="2674620"/>
          </a:xfrm>
          <a:prstGeom prst="rect">
            <a:avLst/>
          </a:prstGeom>
        </p:spPr>
        <p:txBody>
          <a:bodyPr wrap="square" lIns="0" tIns="1841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50"/>
              </a:spcBef>
            </a:pPr>
            <a:r>
              <a:rPr dirty="0" sz="7200">
                <a:solidFill>
                  <a:srgbClr val="FFFFFF"/>
                </a:solidFill>
                <a:latin typeface="Arial"/>
                <a:cs typeface="Arial"/>
              </a:rPr>
              <a:t>Wax</a:t>
            </a:r>
            <a:r>
              <a:rPr dirty="0" sz="72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20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dirty="0" sz="72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200">
                <a:solidFill>
                  <a:srgbClr val="FFFFFF"/>
                </a:solidFill>
                <a:latin typeface="Arial"/>
                <a:cs typeface="Arial"/>
              </a:rPr>
              <a:t>exchanged</a:t>
            </a:r>
            <a:r>
              <a:rPr dirty="0" sz="72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200">
                <a:solidFill>
                  <a:srgbClr val="FFFFFF"/>
                </a:solidFill>
                <a:latin typeface="Arial"/>
                <a:cs typeface="Arial"/>
              </a:rPr>
              <a:t>regularly</a:t>
            </a:r>
            <a:endParaRPr sz="7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785"/>
              </a:spcBef>
            </a:pPr>
            <a:r>
              <a:rPr dirty="0" sz="4200" spc="-5">
                <a:solidFill>
                  <a:srgbClr val="73BEFF"/>
                </a:solidFill>
                <a:latin typeface="Arial"/>
                <a:cs typeface="Arial"/>
              </a:rPr>
              <a:t>The </a:t>
            </a:r>
            <a:r>
              <a:rPr dirty="0" sz="4200">
                <a:solidFill>
                  <a:srgbClr val="73BEFF"/>
                </a:solidFill>
                <a:latin typeface="Arial"/>
                <a:cs typeface="Arial"/>
              </a:rPr>
              <a:t>general</a:t>
            </a:r>
            <a:r>
              <a:rPr dirty="0" sz="4200" spc="-10">
                <a:solidFill>
                  <a:srgbClr val="73BEFF"/>
                </a:solidFill>
                <a:latin typeface="Arial"/>
                <a:cs typeface="Arial"/>
              </a:rPr>
              <a:t> </a:t>
            </a:r>
            <a:r>
              <a:rPr dirty="0" sz="4200">
                <a:solidFill>
                  <a:srgbClr val="73BEFF"/>
                </a:solidFill>
                <a:latin typeface="Arial"/>
                <a:cs typeface="Arial"/>
              </a:rPr>
              <a:t>practise</a:t>
            </a:r>
            <a:r>
              <a:rPr dirty="0" sz="4200" spc="-5">
                <a:solidFill>
                  <a:srgbClr val="73BEFF"/>
                </a:solidFill>
                <a:latin typeface="Arial"/>
                <a:cs typeface="Arial"/>
              </a:rPr>
              <a:t> in</a:t>
            </a:r>
            <a:r>
              <a:rPr dirty="0" sz="4200" spc="-20">
                <a:solidFill>
                  <a:srgbClr val="73BEFF"/>
                </a:solidFill>
                <a:latin typeface="Arial"/>
                <a:cs typeface="Arial"/>
              </a:rPr>
              <a:t> </a:t>
            </a:r>
            <a:r>
              <a:rPr dirty="0" sz="4200">
                <a:solidFill>
                  <a:srgbClr val="73BEFF"/>
                </a:solidFill>
                <a:latin typeface="Arial"/>
                <a:cs typeface="Arial"/>
              </a:rPr>
              <a:t>Denmark</a:t>
            </a:r>
            <a:r>
              <a:rPr dirty="0" sz="4200" spc="-20">
                <a:solidFill>
                  <a:srgbClr val="73BEFF"/>
                </a:solidFill>
                <a:latin typeface="Arial"/>
                <a:cs typeface="Arial"/>
              </a:rPr>
              <a:t> </a:t>
            </a:r>
            <a:r>
              <a:rPr dirty="0" sz="4200" spc="-5">
                <a:solidFill>
                  <a:srgbClr val="73BEFF"/>
                </a:solidFill>
                <a:latin typeface="Arial"/>
                <a:cs typeface="Arial"/>
              </a:rPr>
              <a:t>is</a:t>
            </a:r>
            <a:r>
              <a:rPr dirty="0" sz="4200">
                <a:solidFill>
                  <a:srgbClr val="73BEFF"/>
                </a:solidFill>
                <a:latin typeface="Arial"/>
                <a:cs typeface="Arial"/>
              </a:rPr>
              <a:t> to</a:t>
            </a:r>
            <a:r>
              <a:rPr dirty="0" sz="4200" spc="-5">
                <a:solidFill>
                  <a:srgbClr val="73BEFF"/>
                </a:solidFill>
                <a:latin typeface="Arial"/>
                <a:cs typeface="Arial"/>
              </a:rPr>
              <a:t> winter </a:t>
            </a:r>
            <a:r>
              <a:rPr dirty="0" sz="4200">
                <a:solidFill>
                  <a:srgbClr val="73BEFF"/>
                </a:solidFill>
                <a:latin typeface="Arial"/>
                <a:cs typeface="Arial"/>
              </a:rPr>
              <a:t>the </a:t>
            </a:r>
            <a:r>
              <a:rPr dirty="0" sz="4200" spc="-1155">
                <a:solidFill>
                  <a:srgbClr val="73BEFF"/>
                </a:solidFill>
                <a:latin typeface="Arial"/>
                <a:cs typeface="Arial"/>
              </a:rPr>
              <a:t> </a:t>
            </a:r>
            <a:r>
              <a:rPr dirty="0" sz="4200">
                <a:solidFill>
                  <a:srgbClr val="73BEFF"/>
                </a:solidFill>
                <a:latin typeface="Arial"/>
                <a:cs typeface="Arial"/>
              </a:rPr>
              <a:t>bees</a:t>
            </a:r>
            <a:r>
              <a:rPr dirty="0" sz="4200" spc="-25">
                <a:solidFill>
                  <a:srgbClr val="73BEFF"/>
                </a:solidFill>
                <a:latin typeface="Arial"/>
                <a:cs typeface="Arial"/>
              </a:rPr>
              <a:t> </a:t>
            </a:r>
            <a:r>
              <a:rPr dirty="0" sz="4200" spc="-5">
                <a:solidFill>
                  <a:srgbClr val="73BEFF"/>
                </a:solidFill>
                <a:latin typeface="Arial"/>
                <a:cs typeface="Arial"/>
              </a:rPr>
              <a:t>on </a:t>
            </a:r>
            <a:r>
              <a:rPr dirty="0" sz="4200">
                <a:solidFill>
                  <a:srgbClr val="73BEFF"/>
                </a:solidFill>
                <a:latin typeface="Arial"/>
                <a:cs typeface="Arial"/>
              </a:rPr>
              <a:t>frames</a:t>
            </a:r>
            <a:r>
              <a:rPr dirty="0" sz="4200" spc="-20">
                <a:solidFill>
                  <a:srgbClr val="73BEFF"/>
                </a:solidFill>
                <a:latin typeface="Arial"/>
                <a:cs typeface="Arial"/>
              </a:rPr>
              <a:t> </a:t>
            </a:r>
            <a:r>
              <a:rPr dirty="0" sz="4200">
                <a:solidFill>
                  <a:srgbClr val="73BEFF"/>
                </a:solidFill>
                <a:latin typeface="Arial"/>
                <a:cs typeface="Arial"/>
              </a:rPr>
              <a:t>build</a:t>
            </a:r>
            <a:r>
              <a:rPr dirty="0" sz="4200" spc="-5">
                <a:solidFill>
                  <a:srgbClr val="73BEFF"/>
                </a:solidFill>
                <a:latin typeface="Arial"/>
                <a:cs typeface="Arial"/>
              </a:rPr>
              <a:t> </a:t>
            </a:r>
            <a:r>
              <a:rPr dirty="0" sz="4200">
                <a:solidFill>
                  <a:srgbClr val="73BEFF"/>
                </a:solidFill>
                <a:latin typeface="Arial"/>
                <a:cs typeface="Arial"/>
              </a:rPr>
              <a:t>the </a:t>
            </a:r>
            <a:r>
              <a:rPr dirty="0" sz="4200" spc="-5">
                <a:solidFill>
                  <a:srgbClr val="73BEFF"/>
                </a:solidFill>
                <a:latin typeface="Arial"/>
                <a:cs typeface="Arial"/>
              </a:rPr>
              <a:t>same </a:t>
            </a:r>
            <a:r>
              <a:rPr dirty="0" sz="4200">
                <a:solidFill>
                  <a:srgbClr val="73BEFF"/>
                </a:solidFill>
                <a:latin typeface="Arial"/>
                <a:cs typeface="Arial"/>
              </a:rPr>
              <a:t>year.</a:t>
            </a:r>
            <a:endParaRPr sz="4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7743" y="749808"/>
            <a:ext cx="12171045" cy="7862570"/>
            <a:chOff x="237743" y="749808"/>
            <a:chExt cx="12171045" cy="78625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7407" y="749808"/>
              <a:ext cx="11811000" cy="61214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7743" y="6588252"/>
              <a:ext cx="8721852" cy="2023872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25500" y="6840982"/>
            <a:ext cx="7546340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200" spc="-5">
                <a:solidFill>
                  <a:srgbClr val="FFFFFF"/>
                </a:solidFill>
                <a:latin typeface="Arial"/>
                <a:cs typeface="Arial"/>
              </a:rPr>
              <a:t>Pollination</a:t>
            </a:r>
            <a:r>
              <a:rPr dirty="0" sz="72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200">
                <a:solidFill>
                  <a:srgbClr val="FFFFFF"/>
                </a:solidFill>
                <a:latin typeface="Arial"/>
                <a:cs typeface="Arial"/>
              </a:rPr>
              <a:t>matters</a:t>
            </a:r>
            <a:endParaRPr sz="72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81583" y="7892795"/>
            <a:ext cx="11508105" cy="1833880"/>
            <a:chOff x="481583" y="7892795"/>
            <a:chExt cx="11508105" cy="183388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1583" y="7892795"/>
              <a:ext cx="9049512" cy="119329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1583" y="8532875"/>
              <a:ext cx="11507724" cy="119329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825500" y="8037982"/>
            <a:ext cx="10817225" cy="1305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200">
                <a:solidFill>
                  <a:srgbClr val="73BEFF"/>
                </a:solidFill>
                <a:latin typeface="Arial"/>
                <a:cs typeface="Arial"/>
              </a:rPr>
              <a:t>Denmark</a:t>
            </a:r>
            <a:r>
              <a:rPr dirty="0" sz="4200" spc="-25">
                <a:solidFill>
                  <a:srgbClr val="73BEFF"/>
                </a:solidFill>
                <a:latin typeface="Arial"/>
                <a:cs typeface="Arial"/>
              </a:rPr>
              <a:t> </a:t>
            </a:r>
            <a:r>
              <a:rPr dirty="0" sz="4200" spc="-5">
                <a:solidFill>
                  <a:srgbClr val="73BEFF"/>
                </a:solidFill>
                <a:latin typeface="Arial"/>
                <a:cs typeface="Arial"/>
              </a:rPr>
              <a:t>is a</a:t>
            </a:r>
            <a:r>
              <a:rPr dirty="0" sz="4200">
                <a:solidFill>
                  <a:srgbClr val="73BEFF"/>
                </a:solidFill>
                <a:latin typeface="Arial"/>
                <a:cs typeface="Arial"/>
              </a:rPr>
              <a:t> </a:t>
            </a:r>
            <a:r>
              <a:rPr dirty="0" sz="4200" spc="-5">
                <a:solidFill>
                  <a:srgbClr val="73BEFF"/>
                </a:solidFill>
                <a:latin typeface="Arial"/>
                <a:cs typeface="Arial"/>
              </a:rPr>
              <a:t>major</a:t>
            </a:r>
            <a:r>
              <a:rPr dirty="0" sz="4200" spc="-15">
                <a:solidFill>
                  <a:srgbClr val="73BEFF"/>
                </a:solidFill>
                <a:latin typeface="Arial"/>
                <a:cs typeface="Arial"/>
              </a:rPr>
              <a:t> </a:t>
            </a:r>
            <a:r>
              <a:rPr dirty="0" sz="4200" spc="-5">
                <a:solidFill>
                  <a:srgbClr val="73BEFF"/>
                </a:solidFill>
                <a:latin typeface="Arial"/>
                <a:cs typeface="Arial"/>
              </a:rPr>
              <a:t>seed</a:t>
            </a:r>
            <a:r>
              <a:rPr dirty="0" sz="4200" spc="5">
                <a:solidFill>
                  <a:srgbClr val="73BEFF"/>
                </a:solidFill>
                <a:latin typeface="Arial"/>
                <a:cs typeface="Arial"/>
              </a:rPr>
              <a:t> </a:t>
            </a:r>
            <a:r>
              <a:rPr dirty="0" sz="4200">
                <a:solidFill>
                  <a:srgbClr val="73BEFF"/>
                </a:solidFill>
                <a:latin typeface="Arial"/>
                <a:cs typeface="Arial"/>
              </a:rPr>
              <a:t>producer.</a:t>
            </a:r>
            <a:endParaRPr sz="4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4200" spc="-5">
                <a:solidFill>
                  <a:srgbClr val="73BEFF"/>
                </a:solidFill>
                <a:latin typeface="Arial"/>
                <a:cs typeface="Arial"/>
              </a:rPr>
              <a:t>Bees are </a:t>
            </a:r>
            <a:r>
              <a:rPr dirty="0" sz="4200">
                <a:solidFill>
                  <a:srgbClr val="73BEFF"/>
                </a:solidFill>
                <a:latin typeface="Arial"/>
                <a:cs typeface="Arial"/>
              </a:rPr>
              <a:t>needed</a:t>
            </a:r>
            <a:r>
              <a:rPr dirty="0" sz="4200" spc="-15">
                <a:solidFill>
                  <a:srgbClr val="73BEFF"/>
                </a:solidFill>
                <a:latin typeface="Arial"/>
                <a:cs typeface="Arial"/>
              </a:rPr>
              <a:t> </a:t>
            </a:r>
            <a:r>
              <a:rPr dirty="0" sz="4200" spc="-5">
                <a:solidFill>
                  <a:srgbClr val="73BEFF"/>
                </a:solidFill>
                <a:latin typeface="Arial"/>
                <a:cs typeface="Arial"/>
              </a:rPr>
              <a:t>in</a:t>
            </a:r>
            <a:r>
              <a:rPr dirty="0" sz="4200">
                <a:solidFill>
                  <a:srgbClr val="73BEFF"/>
                </a:solidFill>
                <a:latin typeface="Arial"/>
                <a:cs typeface="Arial"/>
              </a:rPr>
              <a:t> </a:t>
            </a:r>
            <a:r>
              <a:rPr dirty="0" sz="4200" spc="-5">
                <a:solidFill>
                  <a:srgbClr val="73BEFF"/>
                </a:solidFill>
                <a:latin typeface="Arial"/>
                <a:cs typeface="Arial"/>
              </a:rPr>
              <a:t>many </a:t>
            </a:r>
            <a:r>
              <a:rPr dirty="0" sz="4200">
                <a:solidFill>
                  <a:srgbClr val="73BEFF"/>
                </a:solidFill>
                <a:latin typeface="Arial"/>
                <a:cs typeface="Arial"/>
              </a:rPr>
              <a:t>cases, </a:t>
            </a:r>
            <a:r>
              <a:rPr dirty="0" sz="4200" spc="-5">
                <a:solidFill>
                  <a:srgbClr val="73BEFF"/>
                </a:solidFill>
                <a:latin typeface="Arial"/>
                <a:cs typeface="Arial"/>
              </a:rPr>
              <a:t>here</a:t>
            </a:r>
            <a:r>
              <a:rPr dirty="0" sz="4200" spc="-15">
                <a:solidFill>
                  <a:srgbClr val="73BEFF"/>
                </a:solidFill>
                <a:latin typeface="Arial"/>
                <a:cs typeface="Arial"/>
              </a:rPr>
              <a:t> </a:t>
            </a:r>
            <a:r>
              <a:rPr dirty="0" sz="4200">
                <a:solidFill>
                  <a:srgbClr val="73BEFF"/>
                </a:solidFill>
                <a:latin typeface="Arial"/>
                <a:cs typeface="Arial"/>
              </a:rPr>
              <a:t>chives.</a:t>
            </a:r>
            <a:endParaRPr sz="4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7743" y="633983"/>
            <a:ext cx="12170410" cy="8129270"/>
            <a:chOff x="237743" y="633983"/>
            <a:chExt cx="12170410" cy="81292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05499" y="2514600"/>
              <a:ext cx="6502400" cy="62484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7743" y="633983"/>
              <a:ext cx="11821668" cy="202387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25500" y="885901"/>
            <a:ext cx="10647045" cy="1123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200"/>
              <a:t>Chives</a:t>
            </a:r>
            <a:r>
              <a:rPr dirty="0" sz="7200" spc="-25"/>
              <a:t> </a:t>
            </a:r>
            <a:r>
              <a:rPr dirty="0" sz="7200"/>
              <a:t>a</a:t>
            </a:r>
            <a:r>
              <a:rPr dirty="0" sz="7200" spc="-20"/>
              <a:t> </a:t>
            </a:r>
            <a:r>
              <a:rPr dirty="0" sz="7200"/>
              <a:t>source</a:t>
            </a:r>
            <a:r>
              <a:rPr dirty="0" sz="7200" spc="-55"/>
              <a:t> </a:t>
            </a:r>
            <a:r>
              <a:rPr dirty="0" sz="7200"/>
              <a:t>for</a:t>
            </a:r>
            <a:r>
              <a:rPr dirty="0" sz="7200" spc="-20"/>
              <a:t> </a:t>
            </a:r>
            <a:r>
              <a:rPr dirty="0" sz="7200"/>
              <a:t>honey</a:t>
            </a:r>
            <a:endParaRPr sz="7200"/>
          </a:p>
        </p:txBody>
      </p:sp>
      <p:grpSp>
        <p:nvGrpSpPr>
          <p:cNvPr id="6" name="object 6"/>
          <p:cNvGrpSpPr/>
          <p:nvPr/>
        </p:nvGrpSpPr>
        <p:grpSpPr>
          <a:xfrm>
            <a:off x="804672" y="3803903"/>
            <a:ext cx="5066030" cy="3831590"/>
            <a:chOff x="804672" y="3803903"/>
            <a:chExt cx="5066030" cy="383159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7260" y="3803903"/>
              <a:ext cx="4882896" cy="102717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4672" y="4290059"/>
              <a:ext cx="155447" cy="16306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8200" y="4300219"/>
              <a:ext cx="88391" cy="9601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37260" y="4352543"/>
              <a:ext cx="4933188" cy="102717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37260" y="4901183"/>
              <a:ext cx="4223004" cy="102717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37260" y="5754623"/>
              <a:ext cx="4224528" cy="102717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4672" y="6240779"/>
              <a:ext cx="155447" cy="16306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8200" y="6250939"/>
              <a:ext cx="88391" cy="9601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37260" y="6608063"/>
              <a:ext cx="4274820" cy="1027176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232408" y="3925570"/>
            <a:ext cx="4220210" cy="3378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600" spc="-5">
                <a:solidFill>
                  <a:srgbClr val="FFFFFF"/>
                </a:solidFill>
                <a:latin typeface="Arial"/>
                <a:cs typeface="Arial"/>
              </a:rPr>
              <a:t>Strong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smell even </a:t>
            </a:r>
            <a:r>
              <a:rPr dirty="0" sz="3600" spc="-5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3600" spc="-9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hives</a:t>
            </a:r>
            <a:r>
              <a:rPr dirty="0" sz="36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5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dirty="0" sz="36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km</a:t>
            </a:r>
            <a:r>
              <a:rPr dirty="0" sz="36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dirty="0" sz="36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field </a:t>
            </a:r>
            <a:r>
              <a:rPr dirty="0" sz="3600" spc="-9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during</a:t>
            </a:r>
            <a:r>
              <a:rPr dirty="0" sz="36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nectar</a:t>
            </a:r>
            <a:r>
              <a:rPr dirty="0" sz="36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5">
                <a:solidFill>
                  <a:srgbClr val="FFFFFF"/>
                </a:solidFill>
                <a:latin typeface="Arial"/>
                <a:cs typeface="Arial"/>
              </a:rPr>
              <a:t>flow</a:t>
            </a:r>
            <a:endParaRPr sz="3600">
              <a:latin typeface="Arial"/>
              <a:cs typeface="Arial"/>
            </a:endParaRPr>
          </a:p>
          <a:p>
            <a:pPr algn="just" marL="12700" marR="538480">
              <a:lnSpc>
                <a:spcPct val="155600"/>
              </a:lnSpc>
            </a:pP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Honey </a:t>
            </a:r>
            <a:r>
              <a:rPr dirty="0" sz="3600" spc="-5">
                <a:solidFill>
                  <a:srgbClr val="FFFFFF"/>
                </a:solidFill>
                <a:latin typeface="Arial"/>
                <a:cs typeface="Arial"/>
              </a:rPr>
              <a:t>is fine mild </a:t>
            </a:r>
            <a:r>
              <a:rPr dirty="0" sz="3600" spc="-9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5">
                <a:solidFill>
                  <a:srgbClr val="FFFFFF"/>
                </a:solidFill>
                <a:latin typeface="Arial"/>
                <a:cs typeface="Arial"/>
              </a:rPr>
              <a:t>Bees</a:t>
            </a:r>
            <a:r>
              <a:rPr dirty="0" sz="36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remain</a:t>
            </a:r>
            <a:r>
              <a:rPr dirty="0" sz="36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calm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804672" y="7094219"/>
            <a:ext cx="155575" cy="163195"/>
            <a:chOff x="804672" y="7094219"/>
            <a:chExt cx="155575" cy="163195"/>
          </a:xfrm>
        </p:grpSpPr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4672" y="7094219"/>
              <a:ext cx="155447" cy="16306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8200" y="7104379"/>
              <a:ext cx="88391" cy="960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7743" y="749808"/>
            <a:ext cx="12343130" cy="8976360"/>
            <a:chOff x="237743" y="749808"/>
            <a:chExt cx="12343130" cy="89763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7407" y="749808"/>
              <a:ext cx="11811000" cy="61214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7743" y="6588252"/>
              <a:ext cx="10547604" cy="20238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1584" y="7892796"/>
              <a:ext cx="12099036" cy="11932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1584" y="8532876"/>
              <a:ext cx="11391900" cy="1193292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825500" y="6670033"/>
            <a:ext cx="11261090" cy="2673985"/>
          </a:xfrm>
          <a:prstGeom prst="rect">
            <a:avLst/>
          </a:prstGeom>
        </p:spPr>
        <p:txBody>
          <a:bodyPr wrap="square" lIns="0" tIns="1835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45"/>
              </a:spcBef>
            </a:pPr>
            <a:r>
              <a:rPr dirty="0" sz="7200" spc="-5">
                <a:solidFill>
                  <a:srgbClr val="FFFFFF"/>
                </a:solidFill>
                <a:latin typeface="Arial"/>
                <a:cs typeface="Arial"/>
              </a:rPr>
              <a:t>White</a:t>
            </a:r>
            <a:r>
              <a:rPr dirty="0" sz="72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200" spc="-5">
                <a:solidFill>
                  <a:srgbClr val="FFFFFF"/>
                </a:solidFill>
                <a:latin typeface="Arial"/>
                <a:cs typeface="Arial"/>
              </a:rPr>
              <a:t>clover</a:t>
            </a:r>
            <a:r>
              <a:rPr dirty="0" sz="72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200">
                <a:solidFill>
                  <a:srgbClr val="FFFFFF"/>
                </a:solidFill>
                <a:latin typeface="Arial"/>
                <a:cs typeface="Arial"/>
              </a:rPr>
              <a:t>important</a:t>
            </a:r>
            <a:endParaRPr sz="7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785"/>
              </a:spcBef>
            </a:pPr>
            <a:r>
              <a:rPr dirty="0" sz="4200" spc="-5">
                <a:solidFill>
                  <a:srgbClr val="73BEFF"/>
                </a:solidFill>
                <a:latin typeface="Arial"/>
                <a:cs typeface="Arial"/>
              </a:rPr>
              <a:t>Some years</a:t>
            </a:r>
            <a:r>
              <a:rPr dirty="0" sz="4200">
                <a:solidFill>
                  <a:srgbClr val="73BEFF"/>
                </a:solidFill>
                <a:latin typeface="Arial"/>
                <a:cs typeface="Arial"/>
              </a:rPr>
              <a:t> the</a:t>
            </a:r>
            <a:r>
              <a:rPr dirty="0" sz="4200" spc="-5">
                <a:solidFill>
                  <a:srgbClr val="73BEFF"/>
                </a:solidFill>
                <a:latin typeface="Arial"/>
                <a:cs typeface="Arial"/>
              </a:rPr>
              <a:t> </a:t>
            </a:r>
            <a:r>
              <a:rPr dirty="0" sz="4200">
                <a:solidFill>
                  <a:srgbClr val="73BEFF"/>
                </a:solidFill>
                <a:latin typeface="Arial"/>
                <a:cs typeface="Arial"/>
              </a:rPr>
              <a:t>beekeepers</a:t>
            </a:r>
            <a:r>
              <a:rPr dirty="0" sz="4200" spc="-25">
                <a:solidFill>
                  <a:srgbClr val="73BEFF"/>
                </a:solidFill>
                <a:latin typeface="Arial"/>
                <a:cs typeface="Arial"/>
              </a:rPr>
              <a:t> </a:t>
            </a:r>
            <a:r>
              <a:rPr dirty="0" sz="4200">
                <a:solidFill>
                  <a:srgbClr val="73BEFF"/>
                </a:solidFill>
                <a:latin typeface="Arial"/>
                <a:cs typeface="Arial"/>
              </a:rPr>
              <a:t>harvest</a:t>
            </a:r>
            <a:r>
              <a:rPr dirty="0" sz="4200" spc="-15">
                <a:solidFill>
                  <a:srgbClr val="73BEFF"/>
                </a:solidFill>
                <a:latin typeface="Arial"/>
                <a:cs typeface="Arial"/>
              </a:rPr>
              <a:t> </a:t>
            </a:r>
            <a:r>
              <a:rPr dirty="0" sz="4200">
                <a:solidFill>
                  <a:srgbClr val="73BEFF"/>
                </a:solidFill>
                <a:latin typeface="Arial"/>
                <a:cs typeface="Arial"/>
              </a:rPr>
              <a:t>honey,</a:t>
            </a:r>
            <a:r>
              <a:rPr dirty="0" sz="4200" spc="-20">
                <a:solidFill>
                  <a:srgbClr val="73BEFF"/>
                </a:solidFill>
                <a:latin typeface="Arial"/>
                <a:cs typeface="Arial"/>
              </a:rPr>
              <a:t> </a:t>
            </a:r>
            <a:r>
              <a:rPr dirty="0" sz="4200" spc="-5">
                <a:solidFill>
                  <a:srgbClr val="73BEFF"/>
                </a:solidFill>
                <a:latin typeface="Arial"/>
                <a:cs typeface="Arial"/>
              </a:rPr>
              <a:t>still </a:t>
            </a:r>
            <a:r>
              <a:rPr dirty="0" sz="4200" spc="-1150">
                <a:solidFill>
                  <a:srgbClr val="73BEFF"/>
                </a:solidFill>
                <a:latin typeface="Arial"/>
                <a:cs typeface="Arial"/>
              </a:rPr>
              <a:t> </a:t>
            </a:r>
            <a:r>
              <a:rPr dirty="0" sz="4200" spc="-5">
                <a:solidFill>
                  <a:srgbClr val="73BEFF"/>
                </a:solidFill>
                <a:latin typeface="Arial"/>
                <a:cs typeface="Arial"/>
              </a:rPr>
              <a:t>the seed</a:t>
            </a:r>
            <a:r>
              <a:rPr dirty="0" sz="4200">
                <a:solidFill>
                  <a:srgbClr val="73BEFF"/>
                </a:solidFill>
                <a:latin typeface="Arial"/>
                <a:cs typeface="Arial"/>
              </a:rPr>
              <a:t> producer</a:t>
            </a:r>
            <a:r>
              <a:rPr dirty="0" sz="4200" spc="-30">
                <a:solidFill>
                  <a:srgbClr val="73BEFF"/>
                </a:solidFill>
                <a:latin typeface="Arial"/>
                <a:cs typeface="Arial"/>
              </a:rPr>
              <a:t> </a:t>
            </a:r>
            <a:r>
              <a:rPr dirty="0" sz="4200">
                <a:solidFill>
                  <a:srgbClr val="73BEFF"/>
                </a:solidFill>
                <a:latin typeface="Arial"/>
                <a:cs typeface="Arial"/>
              </a:rPr>
              <a:t>always</a:t>
            </a:r>
            <a:r>
              <a:rPr dirty="0" sz="4200" spc="-20">
                <a:solidFill>
                  <a:srgbClr val="73BEFF"/>
                </a:solidFill>
                <a:latin typeface="Arial"/>
                <a:cs typeface="Arial"/>
              </a:rPr>
              <a:t> </a:t>
            </a:r>
            <a:r>
              <a:rPr dirty="0" sz="4200" spc="-5">
                <a:solidFill>
                  <a:srgbClr val="73BEFF"/>
                </a:solidFill>
                <a:latin typeface="Arial"/>
                <a:cs typeface="Arial"/>
              </a:rPr>
              <a:t>pay </a:t>
            </a:r>
            <a:r>
              <a:rPr dirty="0" sz="4200">
                <a:solidFill>
                  <a:srgbClr val="73BEFF"/>
                </a:solidFill>
                <a:latin typeface="Arial"/>
                <a:cs typeface="Arial"/>
              </a:rPr>
              <a:t>pollination</a:t>
            </a:r>
            <a:r>
              <a:rPr dirty="0" sz="4200" spc="-10">
                <a:solidFill>
                  <a:srgbClr val="73BEFF"/>
                </a:solidFill>
                <a:latin typeface="Arial"/>
                <a:cs typeface="Arial"/>
              </a:rPr>
              <a:t> </a:t>
            </a:r>
            <a:r>
              <a:rPr dirty="0" sz="4200">
                <a:solidFill>
                  <a:srgbClr val="73BEFF"/>
                </a:solidFill>
                <a:latin typeface="Arial"/>
                <a:cs typeface="Arial"/>
              </a:rPr>
              <a:t>fee.</a:t>
            </a:r>
            <a:endParaRPr sz="4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7743" y="633983"/>
            <a:ext cx="12225655" cy="8066405"/>
            <a:chOff x="237743" y="633983"/>
            <a:chExt cx="12225655" cy="80664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10400" y="2578607"/>
              <a:ext cx="5397500" cy="61214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7743" y="633983"/>
              <a:ext cx="12225528" cy="202387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25500" y="885901"/>
            <a:ext cx="11051540" cy="1123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200"/>
              <a:t>Mainly</a:t>
            </a:r>
            <a:r>
              <a:rPr dirty="0" sz="7200" spc="-25"/>
              <a:t> </a:t>
            </a:r>
            <a:r>
              <a:rPr dirty="0" sz="7200"/>
              <a:t>along</a:t>
            </a:r>
            <a:r>
              <a:rPr dirty="0" sz="7200" spc="-50"/>
              <a:t> </a:t>
            </a:r>
            <a:r>
              <a:rPr dirty="0" sz="7200"/>
              <a:t>the</a:t>
            </a:r>
            <a:r>
              <a:rPr dirty="0" sz="7200" spc="-20"/>
              <a:t> </a:t>
            </a:r>
            <a:r>
              <a:rPr dirty="0" sz="7200"/>
              <a:t>Great</a:t>
            </a:r>
            <a:r>
              <a:rPr dirty="0" sz="7200" spc="-40"/>
              <a:t> </a:t>
            </a:r>
            <a:r>
              <a:rPr dirty="0" sz="7200"/>
              <a:t>Belt</a:t>
            </a:r>
            <a:endParaRPr sz="7200"/>
          </a:p>
        </p:txBody>
      </p:sp>
      <p:grpSp>
        <p:nvGrpSpPr>
          <p:cNvPr id="6" name="object 6"/>
          <p:cNvGrpSpPr/>
          <p:nvPr/>
        </p:nvGrpSpPr>
        <p:grpSpPr>
          <a:xfrm>
            <a:off x="804672" y="2706623"/>
            <a:ext cx="5447030" cy="6026150"/>
            <a:chOff x="804672" y="2706623"/>
            <a:chExt cx="5447030" cy="602615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7260" y="2706623"/>
              <a:ext cx="5263896" cy="102717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4672" y="3192779"/>
              <a:ext cx="155447" cy="16306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8200" y="3202939"/>
              <a:ext cx="88391" cy="9601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37260" y="3255263"/>
              <a:ext cx="4704588" cy="102717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37260" y="3803903"/>
              <a:ext cx="2752343" cy="102717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37260" y="4657344"/>
              <a:ext cx="4908804" cy="102717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4672" y="5143500"/>
              <a:ext cx="155447" cy="16306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8200" y="5153659"/>
              <a:ext cx="88391" cy="9601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37260" y="5205983"/>
              <a:ext cx="4044696" cy="102717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7260" y="5754623"/>
              <a:ext cx="5314188" cy="102717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37260" y="6303264"/>
              <a:ext cx="1379219" cy="102717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37260" y="7156703"/>
              <a:ext cx="3637788" cy="102717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4672" y="7642859"/>
              <a:ext cx="155447" cy="16306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8200" y="7653020"/>
              <a:ext cx="88391" cy="9601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37260" y="7705344"/>
              <a:ext cx="3462528" cy="1027176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1232408" y="2828035"/>
            <a:ext cx="4600575" cy="55740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715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Climate</a:t>
            </a:r>
            <a:r>
              <a:rPr dirty="0" sz="36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conditions</a:t>
            </a:r>
            <a:r>
              <a:rPr dirty="0" sz="36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5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dirty="0" sz="3600" spc="-9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important for nectar </a:t>
            </a:r>
            <a:r>
              <a:rPr dirty="0" sz="36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production</a:t>
            </a:r>
            <a:endParaRPr sz="36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2400"/>
              </a:spcBef>
            </a:pP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First real breeding </a:t>
            </a:r>
            <a:r>
              <a:rPr dirty="0" sz="3600" spc="-5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 Denmark was </a:t>
            </a:r>
            <a:r>
              <a:rPr dirty="0" sz="3600" spc="-1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36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produce</a:t>
            </a:r>
            <a:r>
              <a:rPr dirty="0" sz="36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36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white</a:t>
            </a:r>
            <a:r>
              <a:rPr dirty="0" sz="36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clover </a:t>
            </a:r>
            <a:r>
              <a:rPr dirty="0" sz="3600" spc="-9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5">
                <a:solidFill>
                  <a:srgbClr val="FFFFFF"/>
                </a:solidFill>
                <a:latin typeface="Arial"/>
                <a:cs typeface="Arial"/>
              </a:rPr>
              <a:t>bee</a:t>
            </a:r>
            <a:endParaRPr sz="3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5"/>
              </a:spcBef>
            </a:pP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Introduction</a:t>
            </a:r>
            <a:r>
              <a:rPr dirty="0" sz="36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endParaRPr sz="3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A.</a:t>
            </a:r>
            <a:r>
              <a:rPr dirty="0" sz="36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m.</a:t>
            </a:r>
            <a:r>
              <a:rPr dirty="0" sz="36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ligustica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10400" y="2578607"/>
            <a:ext cx="5397500" cy="61214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4904" y="841247"/>
            <a:ext cx="12195048" cy="155600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25500" y="1032205"/>
            <a:ext cx="11290935" cy="8636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5500" spc="-5"/>
              <a:t>Queen </a:t>
            </a:r>
            <a:r>
              <a:rPr dirty="0" sz="5500"/>
              <a:t>breeders</a:t>
            </a:r>
            <a:r>
              <a:rPr dirty="0" sz="5500" spc="15"/>
              <a:t> </a:t>
            </a:r>
            <a:r>
              <a:rPr dirty="0" sz="5500" spc="-5"/>
              <a:t>association</a:t>
            </a:r>
            <a:r>
              <a:rPr dirty="0" sz="5500" spc="20"/>
              <a:t> </a:t>
            </a:r>
            <a:r>
              <a:rPr dirty="0" sz="5500" spc="-5"/>
              <a:t>of</a:t>
            </a:r>
            <a:r>
              <a:rPr dirty="0" sz="5500"/>
              <a:t> </a:t>
            </a:r>
            <a:r>
              <a:rPr dirty="0" sz="5500" spc="-5"/>
              <a:t>1921</a:t>
            </a:r>
            <a:endParaRPr sz="5500"/>
          </a:p>
        </p:txBody>
      </p:sp>
      <p:grpSp>
        <p:nvGrpSpPr>
          <p:cNvPr id="5" name="object 5"/>
          <p:cNvGrpSpPr/>
          <p:nvPr/>
        </p:nvGrpSpPr>
        <p:grpSpPr>
          <a:xfrm>
            <a:off x="804672" y="2980944"/>
            <a:ext cx="5346700" cy="5477510"/>
            <a:chOff x="804672" y="2980944"/>
            <a:chExt cx="5346700" cy="547751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7260" y="2980944"/>
              <a:ext cx="5213604" cy="102717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4672" y="3467100"/>
              <a:ext cx="155447" cy="16306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8200" y="3477260"/>
              <a:ext cx="88391" cy="9601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37260" y="3529584"/>
              <a:ext cx="5009388" cy="102717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37260" y="4078224"/>
              <a:ext cx="4148328" cy="102717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37260" y="4931664"/>
              <a:ext cx="5213604" cy="102717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4672" y="5417820"/>
              <a:ext cx="155447" cy="16306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8200" y="5427979"/>
              <a:ext cx="88391" cy="9601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37260" y="5480304"/>
              <a:ext cx="5038344" cy="102717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7260" y="6333744"/>
              <a:ext cx="4654296" cy="102717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4672" y="6819900"/>
              <a:ext cx="155447" cy="16306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8200" y="6830059"/>
              <a:ext cx="88391" cy="9601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37260" y="6882384"/>
              <a:ext cx="4680204" cy="102717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37260" y="7431023"/>
              <a:ext cx="3486912" cy="1027176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1232408" y="3102355"/>
            <a:ext cx="4499610" cy="50253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635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Organize</a:t>
            </a:r>
            <a:r>
              <a:rPr dirty="0" sz="36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courses</a:t>
            </a:r>
            <a:r>
              <a:rPr dirty="0" sz="36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5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3600" spc="-9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meetings to compare </a:t>
            </a:r>
            <a:r>
              <a:rPr dirty="0" sz="36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breeding</a:t>
            </a:r>
            <a:r>
              <a:rPr dirty="0" sz="36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material</a:t>
            </a:r>
            <a:endParaRPr sz="36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2400"/>
              </a:spcBef>
            </a:pP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Combination</a:t>
            </a:r>
            <a:r>
              <a:rPr dirty="0" sz="36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5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dirty="0" sz="36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hybrid </a:t>
            </a:r>
            <a:r>
              <a:rPr dirty="0" sz="3600" spc="-9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bees</a:t>
            </a:r>
            <a:r>
              <a:rPr dirty="0" sz="36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5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dirty="0" sz="36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very</a:t>
            </a:r>
            <a:r>
              <a:rPr dirty="0" sz="36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popular</a:t>
            </a:r>
            <a:endParaRPr sz="3600">
              <a:latin typeface="Arial"/>
              <a:cs typeface="Arial"/>
            </a:endParaRPr>
          </a:p>
          <a:p>
            <a:pPr algn="just" marL="12700" marR="534670">
              <a:lnSpc>
                <a:spcPct val="100000"/>
              </a:lnSpc>
              <a:spcBef>
                <a:spcPts val="2405"/>
              </a:spcBef>
            </a:pPr>
            <a:r>
              <a:rPr dirty="0" sz="3600" spc="-5">
                <a:solidFill>
                  <a:srgbClr val="FFFFFF"/>
                </a:solidFill>
                <a:latin typeface="Arial"/>
                <a:cs typeface="Arial"/>
              </a:rPr>
              <a:t>Testing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of breeding </a:t>
            </a:r>
            <a:r>
              <a:rPr dirty="0" sz="3600" spc="-9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stock</a:t>
            </a:r>
            <a:r>
              <a:rPr dirty="0" sz="36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36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providing </a:t>
            </a:r>
            <a:r>
              <a:rPr dirty="0" sz="3600" spc="-9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mating</a:t>
            </a:r>
            <a:r>
              <a:rPr dirty="0" sz="36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control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60008" y="3410711"/>
            <a:ext cx="6248399" cy="44577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7743" y="633983"/>
            <a:ext cx="10703052" cy="202387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25500" y="885901"/>
            <a:ext cx="9527540" cy="1123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200"/>
              <a:t>Hygienic</a:t>
            </a:r>
            <a:r>
              <a:rPr dirty="0" sz="7200" spc="-45"/>
              <a:t> </a:t>
            </a:r>
            <a:r>
              <a:rPr dirty="0" sz="7200"/>
              <a:t>behaviour</a:t>
            </a:r>
            <a:r>
              <a:rPr dirty="0" sz="7200" spc="-80"/>
              <a:t> </a:t>
            </a:r>
            <a:r>
              <a:rPr dirty="0" sz="7200"/>
              <a:t>test</a:t>
            </a:r>
            <a:endParaRPr sz="7200"/>
          </a:p>
        </p:txBody>
      </p:sp>
      <p:grpSp>
        <p:nvGrpSpPr>
          <p:cNvPr id="5" name="object 5"/>
          <p:cNvGrpSpPr/>
          <p:nvPr/>
        </p:nvGrpSpPr>
        <p:grpSpPr>
          <a:xfrm>
            <a:off x="804672" y="3499103"/>
            <a:ext cx="4333240" cy="4441190"/>
            <a:chOff x="804672" y="3499103"/>
            <a:chExt cx="4333240" cy="444119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7260" y="3499103"/>
              <a:ext cx="3081528" cy="102717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4672" y="3985259"/>
              <a:ext cx="155447" cy="16306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8200" y="3995419"/>
              <a:ext cx="88391" cy="9601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37260" y="4352543"/>
              <a:ext cx="3285744" cy="102717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4672" y="4838699"/>
              <a:ext cx="155447" cy="1630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8200" y="4848859"/>
              <a:ext cx="88391" cy="960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37260" y="5205983"/>
              <a:ext cx="3486912" cy="102717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4672" y="5692139"/>
              <a:ext cx="155447" cy="16306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8200" y="5702299"/>
              <a:ext cx="88391" cy="9601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37260" y="6059423"/>
              <a:ext cx="3970020" cy="102717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4672" y="6545579"/>
              <a:ext cx="155447" cy="16306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8200" y="6555739"/>
              <a:ext cx="88391" cy="9601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37260" y="6912863"/>
              <a:ext cx="4200144" cy="1027176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1232408" y="3315970"/>
            <a:ext cx="3611879" cy="42932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718820">
              <a:lnSpc>
                <a:spcPct val="155600"/>
              </a:lnSpc>
              <a:spcBef>
                <a:spcPts val="95"/>
              </a:spcBef>
            </a:pPr>
            <a:r>
              <a:rPr dirty="0" sz="3600" spc="-5">
                <a:solidFill>
                  <a:srgbClr val="FFFFFF"/>
                </a:solidFill>
                <a:latin typeface="Arial"/>
                <a:cs typeface="Arial"/>
              </a:rPr>
              <a:t>Gentle bees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5">
                <a:solidFill>
                  <a:srgbClr val="FFFFFF"/>
                </a:solidFill>
                <a:latin typeface="Arial"/>
                <a:cs typeface="Arial"/>
              </a:rPr>
              <a:t>No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swarming </a:t>
            </a:r>
            <a:r>
              <a:rPr dirty="0" sz="36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Hygienic</a:t>
            </a:r>
            <a:r>
              <a:rPr dirty="0" sz="36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bees</a:t>
            </a:r>
            <a:endParaRPr sz="3600">
              <a:latin typeface="Arial"/>
              <a:cs typeface="Arial"/>
            </a:endParaRPr>
          </a:p>
          <a:p>
            <a:pPr marL="12700" marR="5080">
              <a:lnSpc>
                <a:spcPct val="155600"/>
              </a:lnSpc>
              <a:spcBef>
                <a:spcPts val="5"/>
              </a:spcBef>
            </a:pP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Nosema tolerant </a:t>
            </a:r>
            <a:r>
              <a:rPr dirty="0" sz="36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Honey</a:t>
            </a:r>
            <a:r>
              <a:rPr dirty="0" sz="36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production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804672" y="7399019"/>
            <a:ext cx="155575" cy="163195"/>
            <a:chOff x="804672" y="7399019"/>
            <a:chExt cx="155575" cy="163195"/>
          </a:xfrm>
        </p:grpSpPr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4672" y="7399019"/>
              <a:ext cx="155447" cy="16306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8200" y="7409179"/>
              <a:ext cx="88391" cy="960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3675" y="433372"/>
            <a:ext cx="8883650" cy="8850630"/>
            <a:chOff x="463675" y="433372"/>
            <a:chExt cx="8883650" cy="88506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3675" y="433372"/>
              <a:ext cx="8883055" cy="88502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41527" y="433372"/>
              <a:ext cx="817533" cy="280766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724993" y="6305054"/>
            <a:ext cx="622302" cy="39063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664546" y="6927623"/>
            <a:ext cx="1195795" cy="939957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491130" y="1788375"/>
            <a:ext cx="0" cy="7492365"/>
          </a:xfrm>
          <a:custGeom>
            <a:avLst/>
            <a:gdLst/>
            <a:ahLst/>
            <a:cxnLst/>
            <a:rect l="l" t="t" r="r" b="b"/>
            <a:pathLst>
              <a:path w="0" h="7492365">
                <a:moveTo>
                  <a:pt x="0" y="7492193"/>
                </a:moveTo>
                <a:lnTo>
                  <a:pt x="0" y="0"/>
                </a:lnTo>
              </a:path>
            </a:pathLst>
          </a:custGeom>
          <a:ln w="2440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8" name="object 8"/>
          <p:cNvGrpSpPr/>
          <p:nvPr/>
        </p:nvGrpSpPr>
        <p:grpSpPr>
          <a:xfrm>
            <a:off x="5259061" y="442527"/>
            <a:ext cx="7284720" cy="8838565"/>
            <a:chOff x="5259061" y="442527"/>
            <a:chExt cx="7284720" cy="8838565"/>
          </a:xfrm>
        </p:grpSpPr>
        <p:sp>
          <p:nvSpPr>
            <p:cNvPr id="9" name="object 9"/>
            <p:cNvSpPr/>
            <p:nvPr/>
          </p:nvSpPr>
          <p:spPr>
            <a:xfrm>
              <a:off x="12516199" y="442527"/>
              <a:ext cx="0" cy="8838565"/>
            </a:xfrm>
            <a:custGeom>
              <a:avLst/>
              <a:gdLst/>
              <a:ahLst/>
              <a:cxnLst/>
              <a:rect l="l" t="t" r="r" b="b"/>
              <a:pathLst>
                <a:path w="0" h="8838565">
                  <a:moveTo>
                    <a:pt x="0" y="8838042"/>
                  </a:moveTo>
                  <a:lnTo>
                    <a:pt x="0" y="0"/>
                  </a:lnTo>
                </a:path>
              </a:pathLst>
            </a:custGeom>
            <a:ln w="2440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259061" y="457786"/>
              <a:ext cx="7284720" cy="0"/>
            </a:xfrm>
            <a:custGeom>
              <a:avLst/>
              <a:gdLst/>
              <a:ahLst/>
              <a:cxnLst/>
              <a:rect l="l" t="t" r="r" b="b"/>
              <a:pathLst>
                <a:path w="7284720" h="0">
                  <a:moveTo>
                    <a:pt x="0" y="0"/>
                  </a:moveTo>
                  <a:lnTo>
                    <a:pt x="7284592" y="0"/>
                  </a:lnTo>
                </a:path>
              </a:pathLst>
            </a:custGeom>
            <a:ln w="152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/>
          <p:nvPr/>
        </p:nvSpPr>
        <p:spPr>
          <a:xfrm>
            <a:off x="3367751" y="460838"/>
            <a:ext cx="1073785" cy="0"/>
          </a:xfrm>
          <a:custGeom>
            <a:avLst/>
            <a:gdLst/>
            <a:ahLst/>
            <a:cxnLst/>
            <a:rect l="l" t="t" r="r" b="b"/>
            <a:pathLst>
              <a:path w="1073785" h="0">
                <a:moveTo>
                  <a:pt x="0" y="0"/>
                </a:moveTo>
                <a:lnTo>
                  <a:pt x="1073775" y="0"/>
                </a:lnTo>
              </a:path>
            </a:pathLst>
          </a:custGeom>
          <a:ln w="2441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66726" y="9268362"/>
            <a:ext cx="12068175" cy="0"/>
          </a:xfrm>
          <a:custGeom>
            <a:avLst/>
            <a:gdLst/>
            <a:ahLst/>
            <a:cxnLst/>
            <a:rect l="l" t="t" r="r" b="b"/>
            <a:pathLst>
              <a:path w="12068175" h="0">
                <a:moveTo>
                  <a:pt x="0" y="0"/>
                </a:moveTo>
                <a:lnTo>
                  <a:pt x="12067775" y="0"/>
                </a:lnTo>
              </a:path>
            </a:pathLst>
          </a:custGeom>
          <a:ln w="1525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568221" y="1737527"/>
            <a:ext cx="1111885" cy="254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63880" algn="l"/>
              </a:tabLst>
            </a:pPr>
            <a:r>
              <a:rPr dirty="0" sz="1500" spc="5" i="1">
                <a:solidFill>
                  <a:srgbClr val="446B90"/>
                </a:solidFill>
                <a:latin typeface="Arial"/>
                <a:cs typeface="Arial"/>
              </a:rPr>
              <a:t>KA</a:t>
            </a:r>
            <a:r>
              <a:rPr dirty="0" sz="1500" spc="10" i="1">
                <a:solidFill>
                  <a:srgbClr val="446B90"/>
                </a:solidFill>
                <a:latin typeface="Arial"/>
                <a:cs typeface="Arial"/>
              </a:rPr>
              <a:t>G</a:t>
            </a:r>
            <a:r>
              <a:rPr dirty="0" sz="1500" i="1">
                <a:solidFill>
                  <a:srgbClr val="446B90"/>
                </a:solidFill>
                <a:latin typeface="Arial"/>
                <a:cs typeface="Arial"/>
              </a:rPr>
              <a:t>	</a:t>
            </a:r>
            <a:r>
              <a:rPr dirty="0" sz="1500" spc="5" i="1">
                <a:solidFill>
                  <a:srgbClr val="446B90"/>
                </a:solidFill>
                <a:latin typeface="Arial"/>
                <a:cs typeface="Arial"/>
              </a:rPr>
              <a:t>RRAK</a:t>
            </a:r>
            <a:endParaRPr sz="15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390497" y="2439444"/>
            <a:ext cx="923290" cy="254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5" i="1">
                <a:solidFill>
                  <a:srgbClr val="446B90"/>
                </a:solidFill>
                <a:latin typeface="Arial"/>
                <a:cs typeface="Arial"/>
              </a:rPr>
              <a:t>KATTEGA</a:t>
            </a:r>
            <a:endParaRPr sz="15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415920" y="4413711"/>
            <a:ext cx="892810" cy="2622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9415" algn="l"/>
              </a:tabLst>
            </a:pPr>
            <a:r>
              <a:rPr dirty="0" sz="1550" spc="-50">
                <a:solidFill>
                  <a:srgbClr val="6B6B60"/>
                </a:solidFill>
                <a:latin typeface="Arial"/>
                <a:cs typeface="Arial"/>
              </a:rPr>
              <a:t>S</a:t>
            </a:r>
            <a:r>
              <a:rPr dirty="0" sz="1550" spc="-45">
                <a:solidFill>
                  <a:srgbClr val="6B6B60"/>
                </a:solidFill>
                <a:latin typeface="Arial"/>
                <a:cs typeface="Arial"/>
              </a:rPr>
              <a:t>V</a:t>
            </a:r>
            <a:r>
              <a:rPr dirty="0" sz="1550">
                <a:solidFill>
                  <a:srgbClr val="6B6B60"/>
                </a:solidFill>
                <a:latin typeface="Arial"/>
                <a:cs typeface="Arial"/>
              </a:rPr>
              <a:t>	</a:t>
            </a:r>
            <a:r>
              <a:rPr dirty="0" sz="1550" spc="-45">
                <a:solidFill>
                  <a:srgbClr val="6B6B60"/>
                </a:solidFill>
                <a:latin typeface="Arial"/>
                <a:cs typeface="Arial"/>
              </a:rPr>
              <a:t>R</a:t>
            </a:r>
            <a:r>
              <a:rPr dirty="0" sz="1550" spc="35">
                <a:solidFill>
                  <a:srgbClr val="858379"/>
                </a:solidFill>
                <a:latin typeface="Arial"/>
                <a:cs typeface="Arial"/>
              </a:rPr>
              <a:t>I</a:t>
            </a:r>
            <a:r>
              <a:rPr dirty="0" sz="1550" spc="-50">
                <a:solidFill>
                  <a:srgbClr val="6B6B60"/>
                </a:solidFill>
                <a:latin typeface="Arial"/>
                <a:cs typeface="Arial"/>
              </a:rPr>
              <a:t>G</a:t>
            </a:r>
            <a:r>
              <a:rPr dirty="0" sz="1550" spc="30">
                <a:solidFill>
                  <a:srgbClr val="858379"/>
                </a:solidFill>
                <a:latin typeface="Arial"/>
                <a:cs typeface="Arial"/>
              </a:rPr>
              <a:t>E</a:t>
            </a:r>
            <a:endParaRPr sz="15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395860" y="8589392"/>
            <a:ext cx="1275080" cy="434340"/>
          </a:xfrm>
          <a:prstGeom prst="rect">
            <a:avLst/>
          </a:prstGeom>
        </p:spPr>
        <p:txBody>
          <a:bodyPr wrap="square" lIns="0" tIns="3048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240"/>
              </a:spcBef>
            </a:pPr>
            <a:r>
              <a:rPr dirty="0" sz="850" spc="-5" b="1">
                <a:solidFill>
                  <a:srgbClr val="959589"/>
                </a:solidFill>
                <a:latin typeface="Times New Roman"/>
                <a:cs typeface="Times New Roman"/>
              </a:rPr>
              <a:t>lm,;borg</a:t>
            </a: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dirty="0" sz="1500" spc="15">
                <a:solidFill>
                  <a:srgbClr val="6B6B60"/>
                </a:solidFill>
                <a:latin typeface="Arial"/>
                <a:cs typeface="Arial"/>
              </a:rPr>
              <a:t>TYSKLAND</a:t>
            </a:r>
            <a:endParaRPr sz="15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301246" y="7959405"/>
            <a:ext cx="975360" cy="2774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48640" algn="l"/>
                <a:tab pos="825500" algn="l"/>
              </a:tabLst>
            </a:pPr>
            <a:r>
              <a:rPr dirty="0" sz="1650" spc="-60" i="1">
                <a:solidFill>
                  <a:srgbClr val="446B90"/>
                </a:solidFill>
                <a:latin typeface="Arial"/>
                <a:cs typeface="Arial"/>
              </a:rPr>
              <a:t>TE</a:t>
            </a:r>
            <a:r>
              <a:rPr dirty="0" sz="1650" spc="-60" i="1">
                <a:solidFill>
                  <a:srgbClr val="446B90"/>
                </a:solidFill>
                <a:latin typeface="Arial"/>
                <a:cs typeface="Arial"/>
              </a:rPr>
              <a:t>R</a:t>
            </a:r>
            <a:r>
              <a:rPr dirty="0" sz="1650" i="1">
                <a:solidFill>
                  <a:srgbClr val="446B90"/>
                </a:solidFill>
                <a:latin typeface="Arial"/>
                <a:cs typeface="Arial"/>
              </a:rPr>
              <a:t>	</a:t>
            </a:r>
            <a:r>
              <a:rPr dirty="0" sz="1600" spc="-45">
                <a:solidFill>
                  <a:srgbClr val="446B90"/>
                </a:solidFill>
                <a:latin typeface="Arial"/>
                <a:cs typeface="Arial"/>
              </a:rPr>
              <a:t>0</a:t>
            </a:r>
            <a:r>
              <a:rPr dirty="0" sz="1600">
                <a:solidFill>
                  <a:srgbClr val="446B90"/>
                </a:solidFill>
                <a:latin typeface="Arial"/>
                <a:cs typeface="Arial"/>
              </a:rPr>
              <a:t>	</a:t>
            </a:r>
            <a:r>
              <a:rPr dirty="0" sz="1650" spc="-120" i="1">
                <a:solidFill>
                  <a:srgbClr val="446B90"/>
                </a:solidFill>
                <a:latin typeface="Arial"/>
                <a:cs typeface="Arial"/>
              </a:rPr>
              <a:t>N</a:t>
            </a:r>
            <a:endParaRPr sz="1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7743" y="749808"/>
            <a:ext cx="12331065" cy="7862570"/>
            <a:chOff x="237743" y="749808"/>
            <a:chExt cx="12331065" cy="78625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7407" y="749808"/>
              <a:ext cx="11811000" cy="61214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7743" y="6588252"/>
              <a:ext cx="12330684" cy="2023872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25500" y="6840982"/>
            <a:ext cx="11155045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200" spc="-5">
                <a:solidFill>
                  <a:srgbClr val="FFFFFF"/>
                </a:solidFill>
                <a:latin typeface="Arial"/>
                <a:cs typeface="Arial"/>
              </a:rPr>
              <a:t>Thank</a:t>
            </a:r>
            <a:r>
              <a:rPr dirty="0" sz="72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200" spc="-5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dirty="0" sz="72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20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dirty="0" sz="72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2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72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200">
                <a:solidFill>
                  <a:srgbClr val="FFFFFF"/>
                </a:solidFill>
                <a:latin typeface="Arial"/>
                <a:cs typeface="Arial"/>
              </a:rPr>
              <a:t>attention!</a:t>
            </a:r>
            <a:endParaRPr sz="72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0916" y="8234171"/>
            <a:ext cx="6163056" cy="117500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74903" y="8365642"/>
            <a:ext cx="5492750" cy="665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42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5"/>
              </a:rPr>
              <a:t>pe</a:t>
            </a:r>
            <a:r>
              <a:rPr dirty="0" u="sng" sz="4200" spc="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5"/>
              </a:rPr>
              <a:t>r</a:t>
            </a:r>
            <a:r>
              <a:rPr dirty="0" u="sng" sz="42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5"/>
              </a:rPr>
              <a:t>.kryge</a:t>
            </a:r>
            <a:r>
              <a:rPr dirty="0" u="sng" sz="4200" spc="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5"/>
              </a:rPr>
              <a:t>r</a:t>
            </a:r>
            <a:r>
              <a:rPr dirty="0" u="sng" sz="42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5"/>
              </a:rPr>
              <a:t>@agr</a:t>
            </a:r>
            <a:r>
              <a:rPr dirty="0" u="sng" sz="4200" spc="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5"/>
              </a:rPr>
              <a:t>o</a:t>
            </a:r>
            <a:r>
              <a:rPr dirty="0" u="sng" sz="42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5"/>
              </a:rPr>
              <a:t>.au.dk</a:t>
            </a:r>
            <a:endParaRPr sz="42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90955" y="8970264"/>
            <a:ext cx="5522976" cy="9448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7743" y="749808"/>
            <a:ext cx="12171045" cy="8976360"/>
            <a:chOff x="237743" y="749808"/>
            <a:chExt cx="12171045" cy="89763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7407" y="749808"/>
              <a:ext cx="11811000" cy="61214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7743" y="6588252"/>
              <a:ext cx="11311128" cy="20238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1584" y="7892796"/>
              <a:ext cx="8720328" cy="11932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1584" y="8532876"/>
              <a:ext cx="5579364" cy="119329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25500" y="6670033"/>
            <a:ext cx="10135235" cy="2673985"/>
          </a:xfrm>
          <a:prstGeom prst="rect"/>
        </p:spPr>
        <p:txBody>
          <a:bodyPr wrap="square" lIns="0" tIns="1835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45"/>
              </a:spcBef>
            </a:pPr>
            <a:r>
              <a:rPr dirty="0" sz="7200" spc="-5"/>
              <a:t>Let</a:t>
            </a:r>
            <a:r>
              <a:rPr dirty="0" sz="7200" spc="-10"/>
              <a:t> </a:t>
            </a:r>
            <a:r>
              <a:rPr dirty="0" sz="7200" spc="-5"/>
              <a:t>us </a:t>
            </a:r>
            <a:r>
              <a:rPr dirty="0" sz="7200"/>
              <a:t>start</a:t>
            </a:r>
            <a:r>
              <a:rPr dirty="0" sz="7200" spc="-30"/>
              <a:t> </a:t>
            </a:r>
            <a:r>
              <a:rPr dirty="0" sz="7200" spc="-5"/>
              <a:t>with</a:t>
            </a:r>
            <a:r>
              <a:rPr dirty="0" sz="7200" spc="-10"/>
              <a:t> </a:t>
            </a:r>
            <a:r>
              <a:rPr dirty="0" sz="7200" spc="-5"/>
              <a:t>a swarm</a:t>
            </a:r>
            <a:endParaRPr sz="7200"/>
          </a:p>
          <a:p>
            <a:pPr marL="12700" marR="2255520">
              <a:lnSpc>
                <a:spcPct val="100000"/>
              </a:lnSpc>
              <a:spcBef>
                <a:spcPts val="785"/>
              </a:spcBef>
            </a:pPr>
            <a:r>
              <a:rPr dirty="0" spc="-5">
                <a:solidFill>
                  <a:srgbClr val="73BEFF"/>
                </a:solidFill>
              </a:rPr>
              <a:t>Swarm</a:t>
            </a:r>
            <a:r>
              <a:rPr dirty="0" spc="-25">
                <a:solidFill>
                  <a:srgbClr val="73BEFF"/>
                </a:solidFill>
              </a:rPr>
              <a:t> </a:t>
            </a:r>
            <a:r>
              <a:rPr dirty="0">
                <a:solidFill>
                  <a:srgbClr val="73BEFF"/>
                </a:solidFill>
              </a:rPr>
              <a:t>ownership</a:t>
            </a:r>
            <a:r>
              <a:rPr dirty="0" spc="-10">
                <a:solidFill>
                  <a:srgbClr val="73BEFF"/>
                </a:solidFill>
              </a:rPr>
              <a:t> </a:t>
            </a:r>
            <a:r>
              <a:rPr dirty="0" spc="-5">
                <a:solidFill>
                  <a:srgbClr val="73BEFF"/>
                </a:solidFill>
              </a:rPr>
              <a:t>is</a:t>
            </a:r>
            <a:r>
              <a:rPr dirty="0" spc="-10">
                <a:solidFill>
                  <a:srgbClr val="73BEFF"/>
                </a:solidFill>
              </a:rPr>
              <a:t> </a:t>
            </a:r>
            <a:r>
              <a:rPr dirty="0">
                <a:solidFill>
                  <a:srgbClr val="73BEFF"/>
                </a:solidFill>
              </a:rPr>
              <a:t>regulated</a:t>
            </a:r>
            <a:r>
              <a:rPr dirty="0" spc="-10">
                <a:solidFill>
                  <a:srgbClr val="73BEFF"/>
                </a:solidFill>
              </a:rPr>
              <a:t> </a:t>
            </a:r>
            <a:r>
              <a:rPr dirty="0" spc="-5">
                <a:solidFill>
                  <a:srgbClr val="73BEFF"/>
                </a:solidFill>
              </a:rPr>
              <a:t>by </a:t>
            </a:r>
            <a:r>
              <a:rPr dirty="0" spc="-1150">
                <a:solidFill>
                  <a:srgbClr val="73BEFF"/>
                </a:solidFill>
              </a:rPr>
              <a:t> </a:t>
            </a:r>
            <a:r>
              <a:rPr dirty="0">
                <a:solidFill>
                  <a:srgbClr val="73BEFF"/>
                </a:solidFill>
              </a:rPr>
              <a:t>Danish</a:t>
            </a:r>
            <a:r>
              <a:rPr dirty="0" spc="-5">
                <a:solidFill>
                  <a:srgbClr val="73BEFF"/>
                </a:solidFill>
              </a:rPr>
              <a:t> </a:t>
            </a:r>
            <a:r>
              <a:rPr dirty="0">
                <a:solidFill>
                  <a:srgbClr val="73BEFF"/>
                </a:solidFill>
              </a:rPr>
              <a:t>Law</a:t>
            </a:r>
            <a:r>
              <a:rPr dirty="0" spc="-5">
                <a:solidFill>
                  <a:srgbClr val="73BEFF"/>
                </a:solidFill>
              </a:rPr>
              <a:t> </a:t>
            </a:r>
            <a:r>
              <a:rPr dirty="0">
                <a:solidFill>
                  <a:srgbClr val="73BEFF"/>
                </a:solidFill>
              </a:rPr>
              <a:t>of</a:t>
            </a:r>
            <a:r>
              <a:rPr dirty="0" spc="-20">
                <a:solidFill>
                  <a:srgbClr val="73BEFF"/>
                </a:solidFill>
              </a:rPr>
              <a:t> </a:t>
            </a:r>
            <a:r>
              <a:rPr dirty="0">
                <a:solidFill>
                  <a:srgbClr val="73BEFF"/>
                </a:solidFill>
              </a:rPr>
              <a:t>1683.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7743" y="749808"/>
            <a:ext cx="12372340" cy="8976360"/>
            <a:chOff x="237743" y="749808"/>
            <a:chExt cx="12372340" cy="89763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7407" y="749808"/>
              <a:ext cx="11811000" cy="61214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7743" y="6588252"/>
              <a:ext cx="9227820" cy="20238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1584" y="7892796"/>
              <a:ext cx="12127992" cy="11932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1584" y="8532876"/>
              <a:ext cx="6524244" cy="119329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25500" y="6670033"/>
            <a:ext cx="11290300" cy="2673985"/>
          </a:xfrm>
          <a:prstGeom prst="rect"/>
        </p:spPr>
        <p:txBody>
          <a:bodyPr wrap="square" lIns="0" tIns="1835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45"/>
              </a:spcBef>
            </a:pPr>
            <a:r>
              <a:rPr dirty="0" sz="7200" spc="-5"/>
              <a:t>When</a:t>
            </a:r>
            <a:r>
              <a:rPr dirty="0" sz="7200" spc="-25"/>
              <a:t> </a:t>
            </a:r>
            <a:r>
              <a:rPr dirty="0" sz="7200" spc="-5"/>
              <a:t>bees</a:t>
            </a:r>
            <a:r>
              <a:rPr dirty="0" sz="7200" spc="-20"/>
              <a:t> </a:t>
            </a:r>
            <a:r>
              <a:rPr dirty="0" sz="7200"/>
              <a:t>swarms</a:t>
            </a:r>
            <a:endParaRPr sz="7200"/>
          </a:p>
          <a:p>
            <a:pPr marL="12700" marR="5080">
              <a:lnSpc>
                <a:spcPct val="100000"/>
              </a:lnSpc>
              <a:spcBef>
                <a:spcPts val="785"/>
              </a:spcBef>
            </a:pPr>
            <a:r>
              <a:rPr dirty="0">
                <a:solidFill>
                  <a:srgbClr val="73BEFF"/>
                </a:solidFill>
              </a:rPr>
              <a:t>We</a:t>
            </a:r>
            <a:r>
              <a:rPr dirty="0" spc="-5">
                <a:solidFill>
                  <a:srgbClr val="73BEFF"/>
                </a:solidFill>
              </a:rPr>
              <a:t> </a:t>
            </a:r>
            <a:r>
              <a:rPr dirty="0">
                <a:solidFill>
                  <a:srgbClr val="73BEFF"/>
                </a:solidFill>
              </a:rPr>
              <a:t>actually</a:t>
            </a:r>
            <a:r>
              <a:rPr dirty="0" spc="-25">
                <a:solidFill>
                  <a:srgbClr val="73BEFF"/>
                </a:solidFill>
              </a:rPr>
              <a:t> </a:t>
            </a:r>
            <a:r>
              <a:rPr dirty="0" spc="-5">
                <a:solidFill>
                  <a:srgbClr val="73BEFF"/>
                </a:solidFill>
              </a:rPr>
              <a:t>and</a:t>
            </a:r>
            <a:r>
              <a:rPr dirty="0">
                <a:solidFill>
                  <a:srgbClr val="73BEFF"/>
                </a:solidFill>
              </a:rPr>
              <a:t> </a:t>
            </a:r>
            <a:r>
              <a:rPr dirty="0" spc="-5">
                <a:solidFill>
                  <a:srgbClr val="73BEFF"/>
                </a:solidFill>
              </a:rPr>
              <a:t>actively </a:t>
            </a:r>
            <a:r>
              <a:rPr dirty="0">
                <a:solidFill>
                  <a:srgbClr val="73BEFF"/>
                </a:solidFill>
              </a:rPr>
              <a:t>catch</a:t>
            </a:r>
            <a:r>
              <a:rPr dirty="0" spc="-25">
                <a:solidFill>
                  <a:srgbClr val="73BEFF"/>
                </a:solidFill>
              </a:rPr>
              <a:t> </a:t>
            </a:r>
            <a:r>
              <a:rPr dirty="0">
                <a:solidFill>
                  <a:srgbClr val="73BEFF"/>
                </a:solidFill>
              </a:rPr>
              <a:t>them,</a:t>
            </a:r>
            <a:r>
              <a:rPr dirty="0" spc="-5">
                <a:solidFill>
                  <a:srgbClr val="73BEFF"/>
                </a:solidFill>
              </a:rPr>
              <a:t> and </a:t>
            </a:r>
            <a:r>
              <a:rPr dirty="0">
                <a:solidFill>
                  <a:srgbClr val="73BEFF"/>
                </a:solidFill>
              </a:rPr>
              <a:t>house </a:t>
            </a:r>
            <a:r>
              <a:rPr dirty="0" spc="-1150">
                <a:solidFill>
                  <a:srgbClr val="73BEFF"/>
                </a:solidFill>
              </a:rPr>
              <a:t> </a:t>
            </a:r>
            <a:r>
              <a:rPr dirty="0" spc="-5">
                <a:solidFill>
                  <a:srgbClr val="73BEFF"/>
                </a:solidFill>
              </a:rPr>
              <a:t>them into</a:t>
            </a:r>
            <a:r>
              <a:rPr dirty="0">
                <a:solidFill>
                  <a:srgbClr val="73BEFF"/>
                </a:solidFill>
              </a:rPr>
              <a:t> </a:t>
            </a:r>
            <a:r>
              <a:rPr dirty="0" spc="-5">
                <a:solidFill>
                  <a:srgbClr val="73BEFF"/>
                </a:solidFill>
              </a:rPr>
              <a:t>an</a:t>
            </a:r>
            <a:r>
              <a:rPr dirty="0">
                <a:solidFill>
                  <a:srgbClr val="73BEFF"/>
                </a:solidFill>
              </a:rPr>
              <a:t> empty </a:t>
            </a:r>
            <a:r>
              <a:rPr dirty="0" spc="-5">
                <a:solidFill>
                  <a:srgbClr val="73BEFF"/>
                </a:solidFill>
              </a:rPr>
              <a:t>hive.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7743" y="85343"/>
            <a:ext cx="10700385" cy="3121660"/>
            <a:chOff x="237743" y="85343"/>
            <a:chExt cx="10700385" cy="31216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7743" y="85343"/>
              <a:ext cx="10700004" cy="202387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7743" y="1182624"/>
              <a:ext cx="10552176" cy="202387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25500" y="337566"/>
            <a:ext cx="9377045" cy="2220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7200"/>
              <a:t>Denmarks Beekeeping </a:t>
            </a:r>
            <a:r>
              <a:rPr dirty="0" sz="7200" spc="-1989"/>
              <a:t> </a:t>
            </a:r>
            <a:r>
              <a:rPr dirty="0" sz="7200" spc="-5"/>
              <a:t>Association</a:t>
            </a:r>
            <a:r>
              <a:rPr dirty="0" sz="7200" spc="-10"/>
              <a:t> </a:t>
            </a:r>
            <a:r>
              <a:rPr dirty="0" sz="7200" spc="-5"/>
              <a:t>since 1866</a:t>
            </a:r>
            <a:endParaRPr sz="7200"/>
          </a:p>
        </p:txBody>
      </p:sp>
      <p:grpSp>
        <p:nvGrpSpPr>
          <p:cNvPr id="6" name="object 6"/>
          <p:cNvGrpSpPr/>
          <p:nvPr/>
        </p:nvGrpSpPr>
        <p:grpSpPr>
          <a:xfrm>
            <a:off x="804672" y="2950464"/>
            <a:ext cx="4584700" cy="5538470"/>
            <a:chOff x="804672" y="2950464"/>
            <a:chExt cx="4584700" cy="553847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7260" y="2950464"/>
              <a:ext cx="3931920" cy="102717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4672" y="3436620"/>
              <a:ext cx="155447" cy="16306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8200" y="3446780"/>
              <a:ext cx="88391" cy="9601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37260" y="3803904"/>
              <a:ext cx="3713988" cy="102717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4672" y="4290060"/>
              <a:ext cx="155447" cy="16306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8200" y="4300220"/>
              <a:ext cx="88391" cy="9601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37260" y="4352544"/>
              <a:ext cx="4451604" cy="102717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37260" y="4901184"/>
              <a:ext cx="2471928" cy="102717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37260" y="5754624"/>
              <a:ext cx="3561588" cy="102717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4672" y="6240779"/>
              <a:ext cx="155447" cy="16306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8200" y="6250940"/>
              <a:ext cx="88391" cy="9601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7260" y="6608064"/>
              <a:ext cx="3514344" cy="102717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4672" y="7094220"/>
              <a:ext cx="155447" cy="16306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8200" y="7104379"/>
              <a:ext cx="88391" cy="9601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37260" y="7461504"/>
              <a:ext cx="4146804" cy="1027176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1232408" y="2766822"/>
            <a:ext cx="3736340" cy="5391150"/>
          </a:xfrm>
          <a:prstGeom prst="rect">
            <a:avLst/>
          </a:prstGeom>
        </p:spPr>
        <p:txBody>
          <a:bodyPr wrap="square" lIns="0" tIns="3175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00"/>
              </a:spcBef>
            </a:pP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7000+</a:t>
            </a:r>
            <a:r>
              <a:rPr dirty="0" sz="36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Members</a:t>
            </a:r>
            <a:endParaRPr sz="36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2405"/>
              </a:spcBef>
            </a:pP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Demonstration </a:t>
            </a:r>
            <a:r>
              <a:rPr dirty="0" sz="36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apiaries</a:t>
            </a:r>
            <a:r>
              <a:rPr dirty="0" sz="36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5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36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most</a:t>
            </a:r>
            <a:r>
              <a:rPr dirty="0" sz="36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3600" spc="-9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Denmark</a:t>
            </a:r>
            <a:endParaRPr sz="3600">
              <a:latin typeface="Arial"/>
              <a:cs typeface="Arial"/>
            </a:endParaRPr>
          </a:p>
          <a:p>
            <a:pPr marL="12700" marR="434340">
              <a:lnSpc>
                <a:spcPct val="155600"/>
              </a:lnSpc>
            </a:pPr>
            <a:r>
              <a:rPr dirty="0" sz="3600" spc="-5">
                <a:solidFill>
                  <a:srgbClr val="FFFFFF"/>
                </a:solidFill>
                <a:latin typeface="Arial"/>
                <a:cs typeface="Arial"/>
              </a:rPr>
              <a:t>Old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magazine </a:t>
            </a:r>
            <a:r>
              <a:rPr dirty="0" sz="36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New webpage </a:t>
            </a:r>
            <a:r>
              <a:rPr dirty="0" sz="36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5">
                <a:solidFill>
                  <a:srgbClr val="FFFFFF"/>
                </a:solidFill>
                <a:latin typeface="Arial"/>
                <a:cs typeface="Arial"/>
              </a:rPr>
              <a:t>Four</a:t>
            </a:r>
            <a:r>
              <a:rPr dirty="0" sz="36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employees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804672" y="2578607"/>
            <a:ext cx="11520805" cy="6565900"/>
            <a:chOff x="804672" y="2578607"/>
            <a:chExt cx="11520805" cy="6565900"/>
          </a:xfrm>
        </p:grpSpPr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4672" y="7947660"/>
              <a:ext cx="155447" cy="16306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8200" y="7957819"/>
              <a:ext cx="88391" cy="9601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283195" y="2769107"/>
              <a:ext cx="4852415" cy="615848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092695" y="2578607"/>
              <a:ext cx="5232400" cy="65659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7743" y="633983"/>
            <a:ext cx="12170410" cy="8066405"/>
            <a:chOff x="237743" y="633983"/>
            <a:chExt cx="12170410" cy="80664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10400" y="2578607"/>
              <a:ext cx="5397500" cy="61214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7743" y="633983"/>
              <a:ext cx="8668512" cy="202387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25500" y="885901"/>
            <a:ext cx="7494905" cy="1123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200"/>
              <a:t>It</a:t>
            </a:r>
            <a:r>
              <a:rPr dirty="0" sz="7200" spc="-30"/>
              <a:t> </a:t>
            </a:r>
            <a:r>
              <a:rPr dirty="0" sz="7200"/>
              <a:t>started</a:t>
            </a:r>
            <a:r>
              <a:rPr dirty="0" sz="7200" spc="-55"/>
              <a:t> </a:t>
            </a:r>
            <a:r>
              <a:rPr dirty="0" sz="7200"/>
              <a:t>with</a:t>
            </a:r>
            <a:r>
              <a:rPr dirty="0" sz="7200" spc="-30"/>
              <a:t> </a:t>
            </a:r>
            <a:r>
              <a:rPr dirty="0" sz="7200"/>
              <a:t>AFB</a:t>
            </a:r>
            <a:endParaRPr sz="7200"/>
          </a:p>
        </p:txBody>
      </p:sp>
      <p:grpSp>
        <p:nvGrpSpPr>
          <p:cNvPr id="6" name="object 6"/>
          <p:cNvGrpSpPr/>
          <p:nvPr/>
        </p:nvGrpSpPr>
        <p:grpSpPr>
          <a:xfrm>
            <a:off x="804672" y="3133344"/>
            <a:ext cx="5168265" cy="5172710"/>
            <a:chOff x="804672" y="3133344"/>
            <a:chExt cx="5168265" cy="517271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7260" y="3133344"/>
              <a:ext cx="5035296" cy="102717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4672" y="3619500"/>
              <a:ext cx="155447" cy="16306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8200" y="3629660"/>
              <a:ext cx="88391" cy="9601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37260" y="3681984"/>
              <a:ext cx="4375404" cy="102717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37260" y="4230624"/>
              <a:ext cx="4501896" cy="102717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37260" y="4779264"/>
              <a:ext cx="4552188" cy="102717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37260" y="5327904"/>
              <a:ext cx="4780788" cy="102717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7260" y="5876544"/>
              <a:ext cx="3689604" cy="102717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37260" y="6729984"/>
              <a:ext cx="2927604" cy="102717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4672" y="7216140"/>
              <a:ext cx="155447" cy="16306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8200" y="7226300"/>
              <a:ext cx="88391" cy="9601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37260" y="7278623"/>
              <a:ext cx="4858512" cy="1027176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1232408" y="3254451"/>
            <a:ext cx="4323080" cy="47205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36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5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36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years</a:t>
            </a:r>
            <a:r>
              <a:rPr dirty="0" sz="36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following </a:t>
            </a:r>
            <a:r>
              <a:rPr dirty="0" sz="3600" spc="-9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introduction of </a:t>
            </a:r>
            <a:r>
              <a:rPr dirty="0" sz="36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movable frames, </a:t>
            </a:r>
            <a:r>
              <a:rPr dirty="0" sz="3600" spc="-5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 surge </a:t>
            </a:r>
            <a:r>
              <a:rPr dirty="0" sz="3600" spc="-5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number of </a:t>
            </a:r>
            <a:r>
              <a:rPr dirty="0" sz="36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colonies affected by </a:t>
            </a:r>
            <a:r>
              <a:rPr dirty="0" sz="36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AFB</a:t>
            </a:r>
            <a:r>
              <a:rPr dirty="0" sz="36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was</a:t>
            </a:r>
            <a:r>
              <a:rPr dirty="0" sz="3600" spc="-5">
                <a:solidFill>
                  <a:srgbClr val="FFFFFF"/>
                </a:solidFill>
                <a:latin typeface="Arial"/>
                <a:cs typeface="Arial"/>
              </a:rPr>
              <a:t> seen.</a:t>
            </a:r>
            <a:endParaRPr sz="3600">
              <a:latin typeface="Arial"/>
              <a:cs typeface="Arial"/>
            </a:endParaRPr>
          </a:p>
          <a:p>
            <a:pPr marL="12700" marR="57785">
              <a:lnSpc>
                <a:spcPct val="100000"/>
              </a:lnSpc>
              <a:spcBef>
                <a:spcPts val="2405"/>
              </a:spcBef>
            </a:pP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Spread </a:t>
            </a:r>
            <a:r>
              <a:rPr dirty="0" sz="3600" spc="-5">
                <a:solidFill>
                  <a:srgbClr val="FFFFFF"/>
                </a:solidFill>
                <a:latin typeface="Arial"/>
                <a:cs typeface="Arial"/>
              </a:rPr>
              <a:t>via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 beekeeping</a:t>
            </a:r>
            <a:r>
              <a:rPr dirty="0" sz="36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FFFFFF"/>
                </a:solidFill>
                <a:latin typeface="Arial"/>
                <a:cs typeface="Arial"/>
              </a:rPr>
              <a:t>activities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7743" y="749808"/>
            <a:ext cx="12483465" cy="8976360"/>
            <a:chOff x="237743" y="749808"/>
            <a:chExt cx="12483465" cy="89763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7407" y="749808"/>
              <a:ext cx="11811000" cy="61214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7743" y="6588252"/>
              <a:ext cx="12483084" cy="20238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1584" y="7892796"/>
              <a:ext cx="11835384" cy="11932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1584" y="8532876"/>
              <a:ext cx="5753100" cy="119329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25500" y="6670033"/>
            <a:ext cx="11305540" cy="2673985"/>
          </a:xfrm>
          <a:prstGeom prst="rect"/>
        </p:spPr>
        <p:txBody>
          <a:bodyPr wrap="square" lIns="0" tIns="1835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45"/>
              </a:spcBef>
            </a:pPr>
            <a:r>
              <a:rPr dirty="0" sz="7200" spc="-5"/>
              <a:t>Bee health</a:t>
            </a:r>
            <a:r>
              <a:rPr dirty="0" sz="7200" spc="-30"/>
              <a:t> </a:t>
            </a:r>
            <a:r>
              <a:rPr dirty="0" sz="7200" spc="-5"/>
              <a:t>rules</a:t>
            </a:r>
            <a:r>
              <a:rPr dirty="0" sz="7200"/>
              <a:t> </a:t>
            </a:r>
            <a:r>
              <a:rPr dirty="0" sz="7200" spc="-5"/>
              <a:t>since</a:t>
            </a:r>
            <a:r>
              <a:rPr dirty="0" sz="7200"/>
              <a:t> </a:t>
            </a:r>
            <a:r>
              <a:rPr dirty="0" sz="7200" spc="-5"/>
              <a:t>1909</a:t>
            </a:r>
            <a:endParaRPr sz="7200"/>
          </a:p>
          <a:p>
            <a:pPr marL="12700" marR="165735">
              <a:lnSpc>
                <a:spcPct val="100000"/>
              </a:lnSpc>
              <a:spcBef>
                <a:spcPts val="785"/>
              </a:spcBef>
            </a:pPr>
            <a:r>
              <a:rPr dirty="0" spc="-5">
                <a:solidFill>
                  <a:srgbClr val="73BEFF"/>
                </a:solidFill>
              </a:rPr>
              <a:t>Five</a:t>
            </a:r>
            <a:r>
              <a:rPr dirty="0">
                <a:solidFill>
                  <a:srgbClr val="73BEFF"/>
                </a:solidFill>
              </a:rPr>
              <a:t> </a:t>
            </a:r>
            <a:r>
              <a:rPr dirty="0" spc="-5">
                <a:solidFill>
                  <a:srgbClr val="73BEFF"/>
                </a:solidFill>
              </a:rPr>
              <a:t>year</a:t>
            </a:r>
            <a:r>
              <a:rPr dirty="0">
                <a:solidFill>
                  <a:srgbClr val="73BEFF"/>
                </a:solidFill>
              </a:rPr>
              <a:t> </a:t>
            </a:r>
            <a:r>
              <a:rPr dirty="0" spc="-5">
                <a:solidFill>
                  <a:srgbClr val="73BEFF"/>
                </a:solidFill>
              </a:rPr>
              <a:t>plan</a:t>
            </a:r>
            <a:r>
              <a:rPr dirty="0" spc="5">
                <a:solidFill>
                  <a:srgbClr val="73BEFF"/>
                </a:solidFill>
              </a:rPr>
              <a:t> </a:t>
            </a:r>
            <a:r>
              <a:rPr dirty="0">
                <a:solidFill>
                  <a:srgbClr val="73BEFF"/>
                </a:solidFill>
              </a:rPr>
              <a:t>to get</a:t>
            </a:r>
            <a:r>
              <a:rPr dirty="0" spc="5">
                <a:solidFill>
                  <a:srgbClr val="73BEFF"/>
                </a:solidFill>
              </a:rPr>
              <a:t> </a:t>
            </a:r>
            <a:r>
              <a:rPr dirty="0" spc="-5">
                <a:solidFill>
                  <a:srgbClr val="73BEFF"/>
                </a:solidFill>
              </a:rPr>
              <a:t>rid</a:t>
            </a:r>
            <a:r>
              <a:rPr dirty="0">
                <a:solidFill>
                  <a:srgbClr val="73BEFF"/>
                </a:solidFill>
              </a:rPr>
              <a:t> of</a:t>
            </a:r>
            <a:r>
              <a:rPr dirty="0" spc="5">
                <a:solidFill>
                  <a:srgbClr val="73BEFF"/>
                </a:solidFill>
              </a:rPr>
              <a:t> </a:t>
            </a:r>
            <a:r>
              <a:rPr dirty="0" spc="-5">
                <a:solidFill>
                  <a:srgbClr val="73BEFF"/>
                </a:solidFill>
              </a:rPr>
              <a:t>American</a:t>
            </a:r>
            <a:r>
              <a:rPr dirty="0" spc="-10">
                <a:solidFill>
                  <a:srgbClr val="73BEFF"/>
                </a:solidFill>
              </a:rPr>
              <a:t> </a:t>
            </a:r>
            <a:r>
              <a:rPr dirty="0">
                <a:solidFill>
                  <a:srgbClr val="73BEFF"/>
                </a:solidFill>
              </a:rPr>
              <a:t>Foulbrood </a:t>
            </a:r>
            <a:r>
              <a:rPr dirty="0" spc="-1150">
                <a:solidFill>
                  <a:srgbClr val="73BEFF"/>
                </a:solidFill>
              </a:rPr>
              <a:t> </a:t>
            </a:r>
            <a:r>
              <a:rPr dirty="0">
                <a:solidFill>
                  <a:srgbClr val="73BEFF"/>
                </a:solidFill>
              </a:rPr>
              <a:t>We</a:t>
            </a:r>
            <a:r>
              <a:rPr dirty="0" spc="-5">
                <a:solidFill>
                  <a:srgbClr val="73BEFF"/>
                </a:solidFill>
              </a:rPr>
              <a:t> are</a:t>
            </a:r>
            <a:r>
              <a:rPr dirty="0">
                <a:solidFill>
                  <a:srgbClr val="73BEFF"/>
                </a:solidFill>
              </a:rPr>
              <a:t> </a:t>
            </a:r>
            <a:r>
              <a:rPr dirty="0" spc="-5">
                <a:solidFill>
                  <a:srgbClr val="73BEFF"/>
                </a:solidFill>
              </a:rPr>
              <a:t>still</a:t>
            </a:r>
            <a:r>
              <a:rPr dirty="0">
                <a:solidFill>
                  <a:srgbClr val="73BEFF"/>
                </a:solidFill>
              </a:rPr>
              <a:t> working</a:t>
            </a:r>
            <a:r>
              <a:rPr dirty="0" spc="-15">
                <a:solidFill>
                  <a:srgbClr val="73BEFF"/>
                </a:solidFill>
              </a:rPr>
              <a:t> </a:t>
            </a:r>
            <a:r>
              <a:rPr dirty="0">
                <a:solidFill>
                  <a:srgbClr val="73BEFF"/>
                </a:solidFill>
              </a:rPr>
              <a:t>it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7743" y="749808"/>
            <a:ext cx="12171045" cy="8976360"/>
            <a:chOff x="237743" y="749808"/>
            <a:chExt cx="12171045" cy="89763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7407" y="749808"/>
              <a:ext cx="11811000" cy="61214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7743" y="6588252"/>
              <a:ext cx="7097268" cy="20238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1584" y="7892796"/>
              <a:ext cx="11806428" cy="11932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1584" y="8532876"/>
              <a:ext cx="6851904" cy="119329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25500" y="6670033"/>
            <a:ext cx="11115040" cy="2673985"/>
          </a:xfrm>
          <a:prstGeom prst="rect"/>
        </p:spPr>
        <p:txBody>
          <a:bodyPr wrap="square" lIns="0" tIns="1835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45"/>
              </a:spcBef>
            </a:pPr>
            <a:r>
              <a:rPr dirty="0" sz="7200"/>
              <a:t>AFB</a:t>
            </a:r>
            <a:r>
              <a:rPr dirty="0" sz="7200" spc="-30"/>
              <a:t> </a:t>
            </a:r>
            <a:r>
              <a:rPr dirty="0" sz="7200" spc="-5"/>
              <a:t>diagnosis</a:t>
            </a:r>
            <a:endParaRPr sz="7200"/>
          </a:p>
          <a:p>
            <a:pPr marL="12700" marR="5080">
              <a:lnSpc>
                <a:spcPct val="100000"/>
              </a:lnSpc>
              <a:spcBef>
                <a:spcPts val="785"/>
              </a:spcBef>
            </a:pPr>
            <a:r>
              <a:rPr dirty="0">
                <a:solidFill>
                  <a:srgbClr val="73BEFF"/>
                </a:solidFill>
              </a:rPr>
              <a:t>Aarhus</a:t>
            </a:r>
            <a:r>
              <a:rPr dirty="0" spc="-30">
                <a:solidFill>
                  <a:srgbClr val="73BEFF"/>
                </a:solidFill>
              </a:rPr>
              <a:t> </a:t>
            </a:r>
            <a:r>
              <a:rPr dirty="0">
                <a:solidFill>
                  <a:srgbClr val="73BEFF"/>
                </a:solidFill>
              </a:rPr>
              <a:t>University</a:t>
            </a:r>
            <a:r>
              <a:rPr dirty="0" spc="-5">
                <a:solidFill>
                  <a:srgbClr val="73BEFF"/>
                </a:solidFill>
              </a:rPr>
              <a:t> is</a:t>
            </a:r>
            <a:r>
              <a:rPr dirty="0" spc="-10">
                <a:solidFill>
                  <a:srgbClr val="73BEFF"/>
                </a:solidFill>
              </a:rPr>
              <a:t> </a:t>
            </a:r>
            <a:r>
              <a:rPr dirty="0" spc="-5">
                <a:solidFill>
                  <a:srgbClr val="73BEFF"/>
                </a:solidFill>
              </a:rPr>
              <a:t>in </a:t>
            </a:r>
            <a:r>
              <a:rPr dirty="0">
                <a:solidFill>
                  <a:srgbClr val="73BEFF"/>
                </a:solidFill>
              </a:rPr>
              <a:t>charge</a:t>
            </a:r>
            <a:r>
              <a:rPr dirty="0" spc="-10">
                <a:solidFill>
                  <a:srgbClr val="73BEFF"/>
                </a:solidFill>
              </a:rPr>
              <a:t> </a:t>
            </a:r>
            <a:r>
              <a:rPr dirty="0">
                <a:solidFill>
                  <a:srgbClr val="73BEFF"/>
                </a:solidFill>
              </a:rPr>
              <a:t>of</a:t>
            </a:r>
            <a:r>
              <a:rPr dirty="0" spc="-20">
                <a:solidFill>
                  <a:srgbClr val="73BEFF"/>
                </a:solidFill>
              </a:rPr>
              <a:t> </a:t>
            </a:r>
            <a:r>
              <a:rPr dirty="0">
                <a:solidFill>
                  <a:srgbClr val="73BEFF"/>
                </a:solidFill>
              </a:rPr>
              <a:t>diagnosis</a:t>
            </a:r>
            <a:r>
              <a:rPr dirty="0" spc="-10">
                <a:solidFill>
                  <a:srgbClr val="73BEFF"/>
                </a:solidFill>
              </a:rPr>
              <a:t> </a:t>
            </a:r>
            <a:r>
              <a:rPr dirty="0" spc="-5">
                <a:solidFill>
                  <a:srgbClr val="73BEFF"/>
                </a:solidFill>
              </a:rPr>
              <a:t>and </a:t>
            </a:r>
            <a:r>
              <a:rPr dirty="0" spc="-1150">
                <a:solidFill>
                  <a:srgbClr val="73BEFF"/>
                </a:solidFill>
              </a:rPr>
              <a:t> </a:t>
            </a:r>
            <a:r>
              <a:rPr dirty="0">
                <a:solidFill>
                  <a:srgbClr val="73BEFF"/>
                </a:solidFill>
              </a:rPr>
              <a:t>treatment</a:t>
            </a:r>
            <a:r>
              <a:rPr dirty="0" spc="-30">
                <a:solidFill>
                  <a:srgbClr val="73BEFF"/>
                </a:solidFill>
              </a:rPr>
              <a:t> </a:t>
            </a:r>
            <a:r>
              <a:rPr dirty="0">
                <a:solidFill>
                  <a:srgbClr val="73BEFF"/>
                </a:solidFill>
              </a:rPr>
              <a:t>of </a:t>
            </a:r>
            <a:r>
              <a:rPr dirty="0" spc="-5">
                <a:solidFill>
                  <a:srgbClr val="73BEFF"/>
                </a:solidFill>
              </a:rPr>
              <a:t>bee </a:t>
            </a:r>
            <a:r>
              <a:rPr dirty="0">
                <a:solidFill>
                  <a:srgbClr val="73BEFF"/>
                </a:solidFill>
              </a:rPr>
              <a:t>diseases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55750" y="2168398"/>
            <a:ext cx="10306050" cy="6291580"/>
            <a:chOff x="1555750" y="2168398"/>
            <a:chExt cx="10306050" cy="6291580"/>
          </a:xfrm>
        </p:grpSpPr>
        <p:sp>
          <p:nvSpPr>
            <p:cNvPr id="3" name="object 3"/>
            <p:cNvSpPr/>
            <p:nvPr/>
          </p:nvSpPr>
          <p:spPr>
            <a:xfrm>
              <a:off x="1615439" y="2174748"/>
              <a:ext cx="10240010" cy="6224270"/>
            </a:xfrm>
            <a:custGeom>
              <a:avLst/>
              <a:gdLst/>
              <a:ahLst/>
              <a:cxnLst/>
              <a:rect l="l" t="t" r="r" b="b"/>
              <a:pathLst>
                <a:path w="10240010" h="6224270">
                  <a:moveTo>
                    <a:pt x="10239756" y="0"/>
                  </a:moveTo>
                  <a:lnTo>
                    <a:pt x="0" y="0"/>
                  </a:lnTo>
                  <a:lnTo>
                    <a:pt x="0" y="6224016"/>
                  </a:lnTo>
                  <a:lnTo>
                    <a:pt x="10239756" y="6224016"/>
                  </a:lnTo>
                  <a:lnTo>
                    <a:pt x="10239756" y="0"/>
                  </a:lnTo>
                  <a:close/>
                </a:path>
              </a:pathLst>
            </a:custGeom>
            <a:solidFill>
              <a:srgbClr val="D5D5D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615439" y="7153656"/>
              <a:ext cx="10240010" cy="0"/>
            </a:xfrm>
            <a:custGeom>
              <a:avLst/>
              <a:gdLst/>
              <a:ahLst/>
              <a:cxnLst/>
              <a:rect l="l" t="t" r="r" b="b"/>
              <a:pathLst>
                <a:path w="10240010" h="0">
                  <a:moveTo>
                    <a:pt x="0" y="0"/>
                  </a:moveTo>
                  <a:lnTo>
                    <a:pt x="44196" y="0"/>
                  </a:lnTo>
                </a:path>
                <a:path w="10240010" h="0">
                  <a:moveTo>
                    <a:pt x="335279" y="0"/>
                  </a:moveTo>
                  <a:lnTo>
                    <a:pt x="423672" y="0"/>
                  </a:lnTo>
                </a:path>
                <a:path w="10240010" h="0">
                  <a:moveTo>
                    <a:pt x="714755" y="0"/>
                  </a:moveTo>
                  <a:lnTo>
                    <a:pt x="803147" y="0"/>
                  </a:lnTo>
                </a:path>
                <a:path w="10240010" h="0">
                  <a:moveTo>
                    <a:pt x="1094232" y="0"/>
                  </a:moveTo>
                  <a:lnTo>
                    <a:pt x="1181099" y="0"/>
                  </a:lnTo>
                </a:path>
                <a:path w="10240010" h="0">
                  <a:moveTo>
                    <a:pt x="1473708" y="0"/>
                  </a:moveTo>
                  <a:lnTo>
                    <a:pt x="1560576" y="0"/>
                  </a:lnTo>
                </a:path>
                <a:path w="10240010" h="0">
                  <a:moveTo>
                    <a:pt x="1853184" y="0"/>
                  </a:moveTo>
                  <a:lnTo>
                    <a:pt x="1940052" y="0"/>
                  </a:lnTo>
                </a:path>
                <a:path w="10240010" h="0">
                  <a:moveTo>
                    <a:pt x="2232660" y="0"/>
                  </a:moveTo>
                  <a:lnTo>
                    <a:pt x="2319528" y="0"/>
                  </a:lnTo>
                </a:path>
                <a:path w="10240010" h="0">
                  <a:moveTo>
                    <a:pt x="2610612" y="0"/>
                  </a:moveTo>
                  <a:lnTo>
                    <a:pt x="2699004" y="0"/>
                  </a:lnTo>
                </a:path>
                <a:path w="10240010" h="0">
                  <a:moveTo>
                    <a:pt x="2990088" y="0"/>
                  </a:moveTo>
                  <a:lnTo>
                    <a:pt x="3078480" y="0"/>
                  </a:lnTo>
                </a:path>
                <a:path w="10240010" h="0">
                  <a:moveTo>
                    <a:pt x="3369564" y="0"/>
                  </a:moveTo>
                  <a:lnTo>
                    <a:pt x="3456432" y="0"/>
                  </a:lnTo>
                </a:path>
                <a:path w="10240010" h="0">
                  <a:moveTo>
                    <a:pt x="3749040" y="0"/>
                  </a:moveTo>
                  <a:lnTo>
                    <a:pt x="3835908" y="0"/>
                  </a:lnTo>
                </a:path>
                <a:path w="10240010" h="0">
                  <a:moveTo>
                    <a:pt x="4128516" y="0"/>
                  </a:moveTo>
                  <a:lnTo>
                    <a:pt x="4215384" y="0"/>
                  </a:lnTo>
                </a:path>
                <a:path w="10240010" h="0">
                  <a:moveTo>
                    <a:pt x="4507992" y="0"/>
                  </a:moveTo>
                  <a:lnTo>
                    <a:pt x="4594860" y="0"/>
                  </a:lnTo>
                </a:path>
                <a:path w="10240010" h="0">
                  <a:moveTo>
                    <a:pt x="4885944" y="0"/>
                  </a:moveTo>
                  <a:lnTo>
                    <a:pt x="4974336" y="0"/>
                  </a:lnTo>
                </a:path>
                <a:path w="10240010" h="0">
                  <a:moveTo>
                    <a:pt x="5265420" y="0"/>
                  </a:moveTo>
                  <a:lnTo>
                    <a:pt x="5353812" y="0"/>
                  </a:lnTo>
                </a:path>
                <a:path w="10240010" h="0">
                  <a:moveTo>
                    <a:pt x="5644895" y="0"/>
                  </a:moveTo>
                  <a:lnTo>
                    <a:pt x="5733288" y="0"/>
                  </a:lnTo>
                </a:path>
                <a:path w="10240010" h="0">
                  <a:moveTo>
                    <a:pt x="6024371" y="0"/>
                  </a:moveTo>
                  <a:lnTo>
                    <a:pt x="6111240" y="0"/>
                  </a:lnTo>
                </a:path>
                <a:path w="10240010" h="0">
                  <a:moveTo>
                    <a:pt x="6403848" y="0"/>
                  </a:moveTo>
                  <a:lnTo>
                    <a:pt x="6490716" y="0"/>
                  </a:lnTo>
                </a:path>
                <a:path w="10240010" h="0">
                  <a:moveTo>
                    <a:pt x="6783324" y="0"/>
                  </a:moveTo>
                  <a:lnTo>
                    <a:pt x="6870191" y="0"/>
                  </a:lnTo>
                </a:path>
                <a:path w="10240010" h="0">
                  <a:moveTo>
                    <a:pt x="7161276" y="0"/>
                  </a:moveTo>
                  <a:lnTo>
                    <a:pt x="7249667" y="0"/>
                  </a:lnTo>
                </a:path>
                <a:path w="10240010" h="0">
                  <a:moveTo>
                    <a:pt x="7540752" y="0"/>
                  </a:moveTo>
                  <a:lnTo>
                    <a:pt x="7629143" y="0"/>
                  </a:lnTo>
                </a:path>
                <a:path w="10240010" h="0">
                  <a:moveTo>
                    <a:pt x="7920228" y="0"/>
                  </a:moveTo>
                  <a:lnTo>
                    <a:pt x="8008619" y="0"/>
                  </a:lnTo>
                </a:path>
                <a:path w="10240010" h="0">
                  <a:moveTo>
                    <a:pt x="8299704" y="0"/>
                  </a:moveTo>
                  <a:lnTo>
                    <a:pt x="8766048" y="0"/>
                  </a:lnTo>
                </a:path>
                <a:path w="10240010" h="0">
                  <a:moveTo>
                    <a:pt x="9058656" y="0"/>
                  </a:moveTo>
                  <a:lnTo>
                    <a:pt x="9145524" y="0"/>
                  </a:lnTo>
                </a:path>
                <a:path w="10240010" h="0">
                  <a:moveTo>
                    <a:pt x="9438132" y="0"/>
                  </a:moveTo>
                  <a:lnTo>
                    <a:pt x="10239756" y="0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615439" y="3419856"/>
              <a:ext cx="10240010" cy="2490470"/>
            </a:xfrm>
            <a:custGeom>
              <a:avLst/>
              <a:gdLst/>
              <a:ahLst/>
              <a:cxnLst/>
              <a:rect l="l" t="t" r="r" b="b"/>
              <a:pathLst>
                <a:path w="10240010" h="2490470">
                  <a:moveTo>
                    <a:pt x="0" y="2490216"/>
                  </a:moveTo>
                  <a:lnTo>
                    <a:pt x="1560576" y="2490216"/>
                  </a:lnTo>
                </a:path>
                <a:path w="10240010" h="2490470">
                  <a:moveTo>
                    <a:pt x="1853184" y="2490216"/>
                  </a:moveTo>
                  <a:lnTo>
                    <a:pt x="1940052" y="2490216"/>
                  </a:lnTo>
                </a:path>
                <a:path w="10240010" h="2490470">
                  <a:moveTo>
                    <a:pt x="2232660" y="2490216"/>
                  </a:moveTo>
                  <a:lnTo>
                    <a:pt x="2319528" y="2490216"/>
                  </a:lnTo>
                </a:path>
                <a:path w="10240010" h="2490470">
                  <a:moveTo>
                    <a:pt x="2610612" y="2490216"/>
                  </a:moveTo>
                  <a:lnTo>
                    <a:pt x="2699004" y="2490216"/>
                  </a:lnTo>
                </a:path>
                <a:path w="10240010" h="2490470">
                  <a:moveTo>
                    <a:pt x="2990088" y="2490216"/>
                  </a:moveTo>
                  <a:lnTo>
                    <a:pt x="3078480" y="2490216"/>
                  </a:lnTo>
                </a:path>
                <a:path w="10240010" h="2490470">
                  <a:moveTo>
                    <a:pt x="3369564" y="2490216"/>
                  </a:moveTo>
                  <a:lnTo>
                    <a:pt x="3456432" y="2490216"/>
                  </a:lnTo>
                </a:path>
                <a:path w="10240010" h="2490470">
                  <a:moveTo>
                    <a:pt x="3749040" y="2490216"/>
                  </a:moveTo>
                  <a:lnTo>
                    <a:pt x="3835908" y="2490216"/>
                  </a:lnTo>
                </a:path>
                <a:path w="10240010" h="2490470">
                  <a:moveTo>
                    <a:pt x="4128516" y="2490216"/>
                  </a:moveTo>
                  <a:lnTo>
                    <a:pt x="4215384" y="2490216"/>
                  </a:lnTo>
                </a:path>
                <a:path w="10240010" h="2490470">
                  <a:moveTo>
                    <a:pt x="4507992" y="2490216"/>
                  </a:moveTo>
                  <a:lnTo>
                    <a:pt x="4594860" y="2490216"/>
                  </a:lnTo>
                </a:path>
                <a:path w="10240010" h="2490470">
                  <a:moveTo>
                    <a:pt x="4885944" y="2490216"/>
                  </a:moveTo>
                  <a:lnTo>
                    <a:pt x="4974336" y="2490216"/>
                  </a:lnTo>
                </a:path>
                <a:path w="10240010" h="2490470">
                  <a:moveTo>
                    <a:pt x="5265420" y="2490216"/>
                  </a:moveTo>
                  <a:lnTo>
                    <a:pt x="5733288" y="2490216"/>
                  </a:lnTo>
                </a:path>
                <a:path w="10240010" h="2490470">
                  <a:moveTo>
                    <a:pt x="6024371" y="2490216"/>
                  </a:moveTo>
                  <a:lnTo>
                    <a:pt x="6111240" y="2490216"/>
                  </a:lnTo>
                </a:path>
                <a:path w="10240010" h="2490470">
                  <a:moveTo>
                    <a:pt x="6403848" y="2490216"/>
                  </a:moveTo>
                  <a:lnTo>
                    <a:pt x="10239756" y="2490216"/>
                  </a:lnTo>
                </a:path>
                <a:path w="10240010" h="2490470">
                  <a:moveTo>
                    <a:pt x="0" y="1245108"/>
                  </a:moveTo>
                  <a:lnTo>
                    <a:pt x="1560576" y="1245108"/>
                  </a:lnTo>
                </a:path>
                <a:path w="10240010" h="2490470">
                  <a:moveTo>
                    <a:pt x="1853184" y="1245108"/>
                  </a:moveTo>
                  <a:lnTo>
                    <a:pt x="2699004" y="1245108"/>
                  </a:lnTo>
                </a:path>
                <a:path w="10240010" h="2490470">
                  <a:moveTo>
                    <a:pt x="2990088" y="1245108"/>
                  </a:moveTo>
                  <a:lnTo>
                    <a:pt x="3078480" y="1245108"/>
                  </a:lnTo>
                </a:path>
                <a:path w="10240010" h="2490470">
                  <a:moveTo>
                    <a:pt x="3369564" y="1245108"/>
                  </a:moveTo>
                  <a:lnTo>
                    <a:pt x="3456432" y="1245108"/>
                  </a:lnTo>
                </a:path>
                <a:path w="10240010" h="2490470">
                  <a:moveTo>
                    <a:pt x="3749040" y="1245108"/>
                  </a:moveTo>
                  <a:lnTo>
                    <a:pt x="3835908" y="1245108"/>
                  </a:lnTo>
                </a:path>
                <a:path w="10240010" h="2490470">
                  <a:moveTo>
                    <a:pt x="4128516" y="1245108"/>
                  </a:moveTo>
                  <a:lnTo>
                    <a:pt x="4215384" y="1245108"/>
                  </a:lnTo>
                </a:path>
                <a:path w="10240010" h="2490470">
                  <a:moveTo>
                    <a:pt x="4507992" y="1245108"/>
                  </a:moveTo>
                  <a:lnTo>
                    <a:pt x="4594860" y="1245108"/>
                  </a:lnTo>
                </a:path>
                <a:path w="10240010" h="2490470">
                  <a:moveTo>
                    <a:pt x="4885944" y="1245108"/>
                  </a:moveTo>
                  <a:lnTo>
                    <a:pt x="10239756" y="1245108"/>
                  </a:lnTo>
                </a:path>
                <a:path w="10240010" h="2490470">
                  <a:moveTo>
                    <a:pt x="0" y="0"/>
                  </a:moveTo>
                  <a:lnTo>
                    <a:pt x="3078480" y="0"/>
                  </a:lnTo>
                </a:path>
                <a:path w="10240010" h="2490470">
                  <a:moveTo>
                    <a:pt x="3369564" y="0"/>
                  </a:moveTo>
                  <a:lnTo>
                    <a:pt x="3456432" y="0"/>
                  </a:lnTo>
                </a:path>
                <a:path w="10240010" h="2490470">
                  <a:moveTo>
                    <a:pt x="3749040" y="0"/>
                  </a:moveTo>
                  <a:lnTo>
                    <a:pt x="3835908" y="0"/>
                  </a:lnTo>
                </a:path>
                <a:path w="10240010" h="2490470">
                  <a:moveTo>
                    <a:pt x="4128516" y="0"/>
                  </a:moveTo>
                  <a:lnTo>
                    <a:pt x="10239756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615439" y="2168652"/>
              <a:ext cx="10240010" cy="12700"/>
            </a:xfrm>
            <a:custGeom>
              <a:avLst/>
              <a:gdLst/>
              <a:ahLst/>
              <a:cxnLst/>
              <a:rect l="l" t="t" r="r" b="b"/>
              <a:pathLst>
                <a:path w="10240010" h="12700">
                  <a:moveTo>
                    <a:pt x="0" y="12192"/>
                  </a:moveTo>
                  <a:lnTo>
                    <a:pt x="10239756" y="12192"/>
                  </a:lnTo>
                  <a:lnTo>
                    <a:pt x="1023975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615439" y="2174748"/>
              <a:ext cx="10240010" cy="6224270"/>
            </a:xfrm>
            <a:custGeom>
              <a:avLst/>
              <a:gdLst/>
              <a:ahLst/>
              <a:cxnLst/>
              <a:rect l="l" t="t" r="r" b="b"/>
              <a:pathLst>
                <a:path w="10240010" h="6224270">
                  <a:moveTo>
                    <a:pt x="0" y="6224016"/>
                  </a:moveTo>
                  <a:lnTo>
                    <a:pt x="10239756" y="6224016"/>
                  </a:lnTo>
                  <a:lnTo>
                    <a:pt x="10239756" y="0"/>
                  </a:lnTo>
                  <a:lnTo>
                    <a:pt x="0" y="0"/>
                  </a:lnTo>
                  <a:lnTo>
                    <a:pt x="0" y="6224016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659636" y="2839211"/>
              <a:ext cx="10151745" cy="5560060"/>
            </a:xfrm>
            <a:custGeom>
              <a:avLst/>
              <a:gdLst/>
              <a:ahLst/>
              <a:cxnLst/>
              <a:rect l="l" t="t" r="r" b="b"/>
              <a:pathLst>
                <a:path w="10151745" h="5560059">
                  <a:moveTo>
                    <a:pt x="291084" y="3485388"/>
                  </a:moveTo>
                  <a:lnTo>
                    <a:pt x="0" y="3485388"/>
                  </a:lnTo>
                  <a:lnTo>
                    <a:pt x="0" y="5559552"/>
                  </a:lnTo>
                  <a:lnTo>
                    <a:pt x="291084" y="5559552"/>
                  </a:lnTo>
                  <a:lnTo>
                    <a:pt x="291084" y="3485388"/>
                  </a:lnTo>
                  <a:close/>
                </a:path>
                <a:path w="10151745" h="5560059">
                  <a:moveTo>
                    <a:pt x="670560" y="3153156"/>
                  </a:moveTo>
                  <a:lnTo>
                    <a:pt x="379476" y="3153156"/>
                  </a:lnTo>
                  <a:lnTo>
                    <a:pt x="379476" y="5559552"/>
                  </a:lnTo>
                  <a:lnTo>
                    <a:pt x="670560" y="5559552"/>
                  </a:lnTo>
                  <a:lnTo>
                    <a:pt x="670560" y="3153156"/>
                  </a:lnTo>
                  <a:close/>
                </a:path>
                <a:path w="10151745" h="5560059">
                  <a:moveTo>
                    <a:pt x="1050036" y="3236976"/>
                  </a:moveTo>
                  <a:lnTo>
                    <a:pt x="758952" y="3236976"/>
                  </a:lnTo>
                  <a:lnTo>
                    <a:pt x="758952" y="5559552"/>
                  </a:lnTo>
                  <a:lnTo>
                    <a:pt x="1050036" y="5559552"/>
                  </a:lnTo>
                  <a:lnTo>
                    <a:pt x="1050036" y="3236976"/>
                  </a:lnTo>
                  <a:close/>
                </a:path>
                <a:path w="10151745" h="5560059">
                  <a:moveTo>
                    <a:pt x="1429512" y="3360420"/>
                  </a:moveTo>
                  <a:lnTo>
                    <a:pt x="1136904" y="3360420"/>
                  </a:lnTo>
                  <a:lnTo>
                    <a:pt x="1136904" y="5559552"/>
                  </a:lnTo>
                  <a:lnTo>
                    <a:pt x="1429512" y="5559552"/>
                  </a:lnTo>
                  <a:lnTo>
                    <a:pt x="1429512" y="3360420"/>
                  </a:lnTo>
                  <a:close/>
                </a:path>
                <a:path w="10151745" h="5560059">
                  <a:moveTo>
                    <a:pt x="1808988" y="1368552"/>
                  </a:moveTo>
                  <a:lnTo>
                    <a:pt x="1516380" y="1368552"/>
                  </a:lnTo>
                  <a:lnTo>
                    <a:pt x="1516380" y="5559552"/>
                  </a:lnTo>
                  <a:lnTo>
                    <a:pt x="1808988" y="5559552"/>
                  </a:lnTo>
                  <a:lnTo>
                    <a:pt x="1808988" y="1368552"/>
                  </a:lnTo>
                  <a:close/>
                </a:path>
                <a:path w="10151745" h="5560059">
                  <a:moveTo>
                    <a:pt x="2188464" y="1950720"/>
                  </a:moveTo>
                  <a:lnTo>
                    <a:pt x="1895856" y="1950720"/>
                  </a:lnTo>
                  <a:lnTo>
                    <a:pt x="1895856" y="5559552"/>
                  </a:lnTo>
                  <a:lnTo>
                    <a:pt x="2188464" y="5559552"/>
                  </a:lnTo>
                  <a:lnTo>
                    <a:pt x="2188464" y="1950720"/>
                  </a:lnTo>
                  <a:close/>
                </a:path>
                <a:path w="10151745" h="5560059">
                  <a:moveTo>
                    <a:pt x="2566416" y="2654808"/>
                  </a:moveTo>
                  <a:lnTo>
                    <a:pt x="2275332" y="2654808"/>
                  </a:lnTo>
                  <a:lnTo>
                    <a:pt x="2275332" y="5559552"/>
                  </a:lnTo>
                  <a:lnTo>
                    <a:pt x="2566416" y="5559552"/>
                  </a:lnTo>
                  <a:lnTo>
                    <a:pt x="2566416" y="2654808"/>
                  </a:lnTo>
                  <a:close/>
                </a:path>
                <a:path w="10151745" h="5560059">
                  <a:moveTo>
                    <a:pt x="2945892" y="1120140"/>
                  </a:moveTo>
                  <a:lnTo>
                    <a:pt x="2654808" y="1120140"/>
                  </a:lnTo>
                  <a:lnTo>
                    <a:pt x="2654808" y="5559552"/>
                  </a:lnTo>
                  <a:lnTo>
                    <a:pt x="2945892" y="5559552"/>
                  </a:lnTo>
                  <a:lnTo>
                    <a:pt x="2945892" y="1120140"/>
                  </a:lnTo>
                  <a:close/>
                </a:path>
                <a:path w="10151745" h="5560059">
                  <a:moveTo>
                    <a:pt x="3325368" y="373392"/>
                  </a:moveTo>
                  <a:lnTo>
                    <a:pt x="3034284" y="373392"/>
                  </a:lnTo>
                  <a:lnTo>
                    <a:pt x="3034284" y="5559552"/>
                  </a:lnTo>
                  <a:lnTo>
                    <a:pt x="3325368" y="5559552"/>
                  </a:lnTo>
                  <a:lnTo>
                    <a:pt x="3325368" y="373392"/>
                  </a:lnTo>
                  <a:close/>
                </a:path>
                <a:path w="10151745" h="5560059">
                  <a:moveTo>
                    <a:pt x="3704844" y="41148"/>
                  </a:moveTo>
                  <a:lnTo>
                    <a:pt x="3412236" y="41148"/>
                  </a:lnTo>
                  <a:lnTo>
                    <a:pt x="3412236" y="5559552"/>
                  </a:lnTo>
                  <a:lnTo>
                    <a:pt x="3704844" y="5559552"/>
                  </a:lnTo>
                  <a:lnTo>
                    <a:pt x="3704844" y="41148"/>
                  </a:lnTo>
                  <a:close/>
                </a:path>
                <a:path w="10151745" h="5560059">
                  <a:moveTo>
                    <a:pt x="4084320" y="0"/>
                  </a:moveTo>
                  <a:lnTo>
                    <a:pt x="3791712" y="0"/>
                  </a:lnTo>
                  <a:lnTo>
                    <a:pt x="3791712" y="5559552"/>
                  </a:lnTo>
                  <a:lnTo>
                    <a:pt x="4084320" y="5559552"/>
                  </a:lnTo>
                  <a:lnTo>
                    <a:pt x="4084320" y="0"/>
                  </a:lnTo>
                  <a:close/>
                </a:path>
                <a:path w="10151745" h="5560059">
                  <a:moveTo>
                    <a:pt x="4463796" y="1368552"/>
                  </a:moveTo>
                  <a:lnTo>
                    <a:pt x="4171188" y="1368552"/>
                  </a:lnTo>
                  <a:lnTo>
                    <a:pt x="4171188" y="5559552"/>
                  </a:lnTo>
                  <a:lnTo>
                    <a:pt x="4463796" y="5559552"/>
                  </a:lnTo>
                  <a:lnTo>
                    <a:pt x="4463796" y="1368552"/>
                  </a:lnTo>
                  <a:close/>
                </a:path>
                <a:path w="10151745" h="5560059">
                  <a:moveTo>
                    <a:pt x="4841748" y="1659636"/>
                  </a:moveTo>
                  <a:lnTo>
                    <a:pt x="4550664" y="1659636"/>
                  </a:lnTo>
                  <a:lnTo>
                    <a:pt x="4550664" y="5559552"/>
                  </a:lnTo>
                  <a:lnTo>
                    <a:pt x="4841748" y="5559552"/>
                  </a:lnTo>
                  <a:lnTo>
                    <a:pt x="4841748" y="1659636"/>
                  </a:lnTo>
                  <a:close/>
                </a:path>
                <a:path w="10151745" h="5560059">
                  <a:moveTo>
                    <a:pt x="5221224" y="1991868"/>
                  </a:moveTo>
                  <a:lnTo>
                    <a:pt x="4930140" y="1991868"/>
                  </a:lnTo>
                  <a:lnTo>
                    <a:pt x="4930140" y="5559552"/>
                  </a:lnTo>
                  <a:lnTo>
                    <a:pt x="5221224" y="5559552"/>
                  </a:lnTo>
                  <a:lnTo>
                    <a:pt x="5221224" y="1991868"/>
                  </a:lnTo>
                  <a:close/>
                </a:path>
                <a:path w="10151745" h="5560059">
                  <a:moveTo>
                    <a:pt x="5600700" y="3112008"/>
                  </a:moveTo>
                  <a:lnTo>
                    <a:pt x="5309616" y="3112008"/>
                  </a:lnTo>
                  <a:lnTo>
                    <a:pt x="5309616" y="5559552"/>
                  </a:lnTo>
                  <a:lnTo>
                    <a:pt x="5600700" y="5559552"/>
                  </a:lnTo>
                  <a:lnTo>
                    <a:pt x="5600700" y="3112008"/>
                  </a:lnTo>
                  <a:close/>
                </a:path>
                <a:path w="10151745" h="5560059">
                  <a:moveTo>
                    <a:pt x="5980176" y="2697480"/>
                  </a:moveTo>
                  <a:lnTo>
                    <a:pt x="5689092" y="2697480"/>
                  </a:lnTo>
                  <a:lnTo>
                    <a:pt x="5689092" y="5559552"/>
                  </a:lnTo>
                  <a:lnTo>
                    <a:pt x="5980176" y="5559552"/>
                  </a:lnTo>
                  <a:lnTo>
                    <a:pt x="5980176" y="2697480"/>
                  </a:lnTo>
                  <a:close/>
                </a:path>
                <a:path w="10151745" h="5560059">
                  <a:moveTo>
                    <a:pt x="6359652" y="2447544"/>
                  </a:moveTo>
                  <a:lnTo>
                    <a:pt x="6067044" y="2447544"/>
                  </a:lnTo>
                  <a:lnTo>
                    <a:pt x="6067044" y="5559552"/>
                  </a:lnTo>
                  <a:lnTo>
                    <a:pt x="6359652" y="5559552"/>
                  </a:lnTo>
                  <a:lnTo>
                    <a:pt x="6359652" y="2447544"/>
                  </a:lnTo>
                  <a:close/>
                </a:path>
                <a:path w="10151745" h="5560059">
                  <a:moveTo>
                    <a:pt x="6739128" y="3401568"/>
                  </a:moveTo>
                  <a:lnTo>
                    <a:pt x="6446520" y="3401568"/>
                  </a:lnTo>
                  <a:lnTo>
                    <a:pt x="6446520" y="5559552"/>
                  </a:lnTo>
                  <a:lnTo>
                    <a:pt x="6739128" y="5559552"/>
                  </a:lnTo>
                  <a:lnTo>
                    <a:pt x="6739128" y="3401568"/>
                  </a:lnTo>
                  <a:close/>
                </a:path>
                <a:path w="10151745" h="5560059">
                  <a:moveTo>
                    <a:pt x="7117080" y="3983736"/>
                  </a:moveTo>
                  <a:lnTo>
                    <a:pt x="6825996" y="3983736"/>
                  </a:lnTo>
                  <a:lnTo>
                    <a:pt x="6825996" y="5559552"/>
                  </a:lnTo>
                  <a:lnTo>
                    <a:pt x="7117080" y="5559552"/>
                  </a:lnTo>
                  <a:lnTo>
                    <a:pt x="7117080" y="3983736"/>
                  </a:lnTo>
                  <a:close/>
                </a:path>
                <a:path w="10151745" h="5560059">
                  <a:moveTo>
                    <a:pt x="7496556" y="4191000"/>
                  </a:moveTo>
                  <a:lnTo>
                    <a:pt x="7205472" y="4191000"/>
                  </a:lnTo>
                  <a:lnTo>
                    <a:pt x="7205472" y="5559552"/>
                  </a:lnTo>
                  <a:lnTo>
                    <a:pt x="7496556" y="5559552"/>
                  </a:lnTo>
                  <a:lnTo>
                    <a:pt x="7496556" y="4191000"/>
                  </a:lnTo>
                  <a:close/>
                </a:path>
                <a:path w="10151745" h="5560059">
                  <a:moveTo>
                    <a:pt x="7876032" y="4149852"/>
                  </a:moveTo>
                  <a:lnTo>
                    <a:pt x="7584948" y="4149852"/>
                  </a:lnTo>
                  <a:lnTo>
                    <a:pt x="7584948" y="5559552"/>
                  </a:lnTo>
                  <a:lnTo>
                    <a:pt x="7876032" y="5559552"/>
                  </a:lnTo>
                  <a:lnTo>
                    <a:pt x="7876032" y="4149852"/>
                  </a:lnTo>
                  <a:close/>
                </a:path>
                <a:path w="10151745" h="5560059">
                  <a:moveTo>
                    <a:pt x="8255508" y="3485388"/>
                  </a:moveTo>
                  <a:lnTo>
                    <a:pt x="7964424" y="3485388"/>
                  </a:lnTo>
                  <a:lnTo>
                    <a:pt x="7964424" y="5559552"/>
                  </a:lnTo>
                  <a:lnTo>
                    <a:pt x="8255508" y="5559552"/>
                  </a:lnTo>
                  <a:lnTo>
                    <a:pt x="8255508" y="3485388"/>
                  </a:lnTo>
                  <a:close/>
                </a:path>
                <a:path w="10151745" h="5560059">
                  <a:moveTo>
                    <a:pt x="8634984" y="4646676"/>
                  </a:moveTo>
                  <a:lnTo>
                    <a:pt x="8342376" y="4646676"/>
                  </a:lnTo>
                  <a:lnTo>
                    <a:pt x="8342376" y="5559552"/>
                  </a:lnTo>
                  <a:lnTo>
                    <a:pt x="8634984" y="5559552"/>
                  </a:lnTo>
                  <a:lnTo>
                    <a:pt x="8634984" y="4646676"/>
                  </a:lnTo>
                  <a:close/>
                </a:path>
                <a:path w="10151745" h="5560059">
                  <a:moveTo>
                    <a:pt x="9014460" y="3112008"/>
                  </a:moveTo>
                  <a:lnTo>
                    <a:pt x="8721852" y="3112008"/>
                  </a:lnTo>
                  <a:lnTo>
                    <a:pt x="8721852" y="5559552"/>
                  </a:lnTo>
                  <a:lnTo>
                    <a:pt x="9014460" y="5559552"/>
                  </a:lnTo>
                  <a:lnTo>
                    <a:pt x="9014460" y="3112008"/>
                  </a:lnTo>
                  <a:close/>
                </a:path>
                <a:path w="10151745" h="5560059">
                  <a:moveTo>
                    <a:pt x="9393936" y="4149852"/>
                  </a:moveTo>
                  <a:lnTo>
                    <a:pt x="9101328" y="4149852"/>
                  </a:lnTo>
                  <a:lnTo>
                    <a:pt x="9101328" y="5559552"/>
                  </a:lnTo>
                  <a:lnTo>
                    <a:pt x="9393936" y="5559552"/>
                  </a:lnTo>
                  <a:lnTo>
                    <a:pt x="9393936" y="4149852"/>
                  </a:lnTo>
                  <a:close/>
                </a:path>
                <a:path w="10151745" h="5560059">
                  <a:moveTo>
                    <a:pt x="9771888" y="4398264"/>
                  </a:moveTo>
                  <a:lnTo>
                    <a:pt x="9480804" y="4398264"/>
                  </a:lnTo>
                  <a:lnTo>
                    <a:pt x="9480804" y="5559552"/>
                  </a:lnTo>
                  <a:lnTo>
                    <a:pt x="9771888" y="5559552"/>
                  </a:lnTo>
                  <a:lnTo>
                    <a:pt x="9771888" y="4398264"/>
                  </a:lnTo>
                  <a:close/>
                </a:path>
                <a:path w="10151745" h="5560059">
                  <a:moveTo>
                    <a:pt x="10151364" y="4771644"/>
                  </a:moveTo>
                  <a:lnTo>
                    <a:pt x="9860280" y="4771644"/>
                  </a:lnTo>
                  <a:lnTo>
                    <a:pt x="9860280" y="5559552"/>
                  </a:lnTo>
                  <a:lnTo>
                    <a:pt x="10151364" y="5559552"/>
                  </a:lnTo>
                  <a:lnTo>
                    <a:pt x="10151364" y="4771644"/>
                  </a:lnTo>
                  <a:close/>
                </a:path>
              </a:pathLst>
            </a:custGeom>
            <a:solidFill>
              <a:srgbClr val="003D5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562100" y="2174748"/>
              <a:ext cx="53340" cy="6224270"/>
            </a:xfrm>
            <a:custGeom>
              <a:avLst/>
              <a:gdLst/>
              <a:ahLst/>
              <a:cxnLst/>
              <a:rect l="l" t="t" r="r" b="b"/>
              <a:pathLst>
                <a:path w="53340" h="6224270">
                  <a:moveTo>
                    <a:pt x="53340" y="6224016"/>
                  </a:moveTo>
                  <a:lnTo>
                    <a:pt x="53340" y="0"/>
                  </a:lnTo>
                </a:path>
                <a:path w="53340" h="6224270">
                  <a:moveTo>
                    <a:pt x="0" y="6224016"/>
                  </a:moveTo>
                  <a:lnTo>
                    <a:pt x="53340" y="6224016"/>
                  </a:lnTo>
                </a:path>
                <a:path w="53340" h="6224270">
                  <a:moveTo>
                    <a:pt x="0" y="4978908"/>
                  </a:moveTo>
                  <a:lnTo>
                    <a:pt x="53340" y="4978908"/>
                  </a:lnTo>
                </a:path>
                <a:path w="53340" h="6224270">
                  <a:moveTo>
                    <a:pt x="0" y="3735324"/>
                  </a:moveTo>
                  <a:lnTo>
                    <a:pt x="53340" y="3735324"/>
                  </a:lnTo>
                </a:path>
                <a:path w="53340" h="6224270">
                  <a:moveTo>
                    <a:pt x="0" y="2490216"/>
                  </a:moveTo>
                  <a:lnTo>
                    <a:pt x="53340" y="2490216"/>
                  </a:lnTo>
                </a:path>
                <a:path w="53340" h="6224270">
                  <a:moveTo>
                    <a:pt x="0" y="1245107"/>
                  </a:moveTo>
                  <a:lnTo>
                    <a:pt x="53340" y="1245107"/>
                  </a:lnTo>
                </a:path>
                <a:path w="53340" h="6224270">
                  <a:moveTo>
                    <a:pt x="0" y="0"/>
                  </a:moveTo>
                  <a:lnTo>
                    <a:pt x="5334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615439" y="8392668"/>
              <a:ext cx="10240010" cy="12700"/>
            </a:xfrm>
            <a:custGeom>
              <a:avLst/>
              <a:gdLst/>
              <a:ahLst/>
              <a:cxnLst/>
              <a:rect l="l" t="t" r="r" b="b"/>
              <a:pathLst>
                <a:path w="10240010" h="12700">
                  <a:moveTo>
                    <a:pt x="0" y="12191"/>
                  </a:moveTo>
                  <a:lnTo>
                    <a:pt x="10239756" y="12191"/>
                  </a:lnTo>
                  <a:lnTo>
                    <a:pt x="10239756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615439" y="8398763"/>
              <a:ext cx="10240010" cy="55244"/>
            </a:xfrm>
            <a:custGeom>
              <a:avLst/>
              <a:gdLst/>
              <a:ahLst/>
              <a:cxnLst/>
              <a:rect l="l" t="t" r="r" b="b"/>
              <a:pathLst>
                <a:path w="10240010" h="55245">
                  <a:moveTo>
                    <a:pt x="0" y="0"/>
                  </a:moveTo>
                  <a:lnTo>
                    <a:pt x="0" y="54864"/>
                  </a:lnTo>
                </a:path>
                <a:path w="10240010" h="55245">
                  <a:moveTo>
                    <a:pt x="379476" y="0"/>
                  </a:moveTo>
                  <a:lnTo>
                    <a:pt x="379476" y="54864"/>
                  </a:lnTo>
                </a:path>
                <a:path w="10240010" h="55245">
                  <a:moveTo>
                    <a:pt x="758952" y="0"/>
                  </a:moveTo>
                  <a:lnTo>
                    <a:pt x="758952" y="54864"/>
                  </a:lnTo>
                </a:path>
                <a:path w="10240010" h="55245">
                  <a:moveTo>
                    <a:pt x="1138428" y="0"/>
                  </a:moveTo>
                  <a:lnTo>
                    <a:pt x="1138428" y="54864"/>
                  </a:lnTo>
                </a:path>
                <a:path w="10240010" h="55245">
                  <a:moveTo>
                    <a:pt x="1517904" y="0"/>
                  </a:moveTo>
                  <a:lnTo>
                    <a:pt x="1517904" y="54864"/>
                  </a:lnTo>
                </a:path>
                <a:path w="10240010" h="55245">
                  <a:moveTo>
                    <a:pt x="1895856" y="0"/>
                  </a:moveTo>
                  <a:lnTo>
                    <a:pt x="1895856" y="54864"/>
                  </a:lnTo>
                </a:path>
                <a:path w="10240010" h="55245">
                  <a:moveTo>
                    <a:pt x="2275332" y="0"/>
                  </a:moveTo>
                  <a:lnTo>
                    <a:pt x="2275332" y="54864"/>
                  </a:lnTo>
                </a:path>
                <a:path w="10240010" h="55245">
                  <a:moveTo>
                    <a:pt x="2654808" y="0"/>
                  </a:moveTo>
                  <a:lnTo>
                    <a:pt x="2654808" y="54864"/>
                  </a:lnTo>
                </a:path>
                <a:path w="10240010" h="55245">
                  <a:moveTo>
                    <a:pt x="3034284" y="0"/>
                  </a:moveTo>
                  <a:lnTo>
                    <a:pt x="3034284" y="54864"/>
                  </a:lnTo>
                </a:path>
                <a:path w="10240010" h="55245">
                  <a:moveTo>
                    <a:pt x="3413760" y="0"/>
                  </a:moveTo>
                  <a:lnTo>
                    <a:pt x="3413760" y="54864"/>
                  </a:lnTo>
                </a:path>
                <a:path w="10240010" h="55245">
                  <a:moveTo>
                    <a:pt x="3793236" y="0"/>
                  </a:moveTo>
                  <a:lnTo>
                    <a:pt x="3793236" y="54864"/>
                  </a:lnTo>
                </a:path>
                <a:path w="10240010" h="55245">
                  <a:moveTo>
                    <a:pt x="4171188" y="0"/>
                  </a:moveTo>
                  <a:lnTo>
                    <a:pt x="4171188" y="54864"/>
                  </a:lnTo>
                </a:path>
                <a:path w="10240010" h="55245">
                  <a:moveTo>
                    <a:pt x="4550664" y="0"/>
                  </a:moveTo>
                  <a:lnTo>
                    <a:pt x="4550664" y="54864"/>
                  </a:lnTo>
                </a:path>
                <a:path w="10240010" h="55245">
                  <a:moveTo>
                    <a:pt x="4930140" y="0"/>
                  </a:moveTo>
                  <a:lnTo>
                    <a:pt x="4930140" y="54864"/>
                  </a:lnTo>
                </a:path>
                <a:path w="10240010" h="55245">
                  <a:moveTo>
                    <a:pt x="5309616" y="0"/>
                  </a:moveTo>
                  <a:lnTo>
                    <a:pt x="5309616" y="54864"/>
                  </a:lnTo>
                </a:path>
                <a:path w="10240010" h="55245">
                  <a:moveTo>
                    <a:pt x="5689092" y="0"/>
                  </a:moveTo>
                  <a:lnTo>
                    <a:pt x="5689092" y="54864"/>
                  </a:lnTo>
                </a:path>
                <a:path w="10240010" h="55245">
                  <a:moveTo>
                    <a:pt x="6068568" y="0"/>
                  </a:moveTo>
                  <a:lnTo>
                    <a:pt x="6068568" y="54864"/>
                  </a:lnTo>
                </a:path>
                <a:path w="10240010" h="55245">
                  <a:moveTo>
                    <a:pt x="6448044" y="0"/>
                  </a:moveTo>
                  <a:lnTo>
                    <a:pt x="6448044" y="54864"/>
                  </a:lnTo>
                </a:path>
                <a:path w="10240010" h="55245">
                  <a:moveTo>
                    <a:pt x="6825995" y="0"/>
                  </a:moveTo>
                  <a:lnTo>
                    <a:pt x="6825995" y="54864"/>
                  </a:lnTo>
                </a:path>
                <a:path w="10240010" h="55245">
                  <a:moveTo>
                    <a:pt x="7205471" y="0"/>
                  </a:moveTo>
                  <a:lnTo>
                    <a:pt x="7205471" y="54864"/>
                  </a:lnTo>
                </a:path>
                <a:path w="10240010" h="55245">
                  <a:moveTo>
                    <a:pt x="7584948" y="0"/>
                  </a:moveTo>
                  <a:lnTo>
                    <a:pt x="7584948" y="54864"/>
                  </a:lnTo>
                </a:path>
                <a:path w="10240010" h="55245">
                  <a:moveTo>
                    <a:pt x="7964424" y="0"/>
                  </a:moveTo>
                  <a:lnTo>
                    <a:pt x="7964424" y="54864"/>
                  </a:lnTo>
                </a:path>
                <a:path w="10240010" h="55245">
                  <a:moveTo>
                    <a:pt x="8343900" y="0"/>
                  </a:moveTo>
                  <a:lnTo>
                    <a:pt x="8343900" y="54864"/>
                  </a:lnTo>
                </a:path>
                <a:path w="10240010" h="55245">
                  <a:moveTo>
                    <a:pt x="8723376" y="0"/>
                  </a:moveTo>
                  <a:lnTo>
                    <a:pt x="8723376" y="54864"/>
                  </a:lnTo>
                </a:path>
                <a:path w="10240010" h="55245">
                  <a:moveTo>
                    <a:pt x="9101328" y="0"/>
                  </a:moveTo>
                  <a:lnTo>
                    <a:pt x="9101328" y="54864"/>
                  </a:lnTo>
                </a:path>
                <a:path w="10240010" h="55245">
                  <a:moveTo>
                    <a:pt x="9480804" y="0"/>
                  </a:moveTo>
                  <a:lnTo>
                    <a:pt x="9480804" y="54864"/>
                  </a:lnTo>
                </a:path>
                <a:path w="10240010" h="55245">
                  <a:moveTo>
                    <a:pt x="9860280" y="0"/>
                  </a:moveTo>
                  <a:lnTo>
                    <a:pt x="9860280" y="54864"/>
                  </a:lnTo>
                </a:path>
                <a:path w="10240010" h="55245">
                  <a:moveTo>
                    <a:pt x="10239756" y="0"/>
                  </a:moveTo>
                  <a:lnTo>
                    <a:pt x="10239756" y="54864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9736835" y="3270504"/>
              <a:ext cx="90170" cy="91440"/>
            </a:xfrm>
            <a:custGeom>
              <a:avLst/>
              <a:gdLst/>
              <a:ahLst/>
              <a:cxnLst/>
              <a:rect l="l" t="t" r="r" b="b"/>
              <a:pathLst>
                <a:path w="90170" h="91439">
                  <a:moveTo>
                    <a:pt x="89916" y="0"/>
                  </a:moveTo>
                  <a:lnTo>
                    <a:pt x="0" y="0"/>
                  </a:lnTo>
                  <a:lnTo>
                    <a:pt x="0" y="91439"/>
                  </a:lnTo>
                  <a:lnTo>
                    <a:pt x="89916" y="91439"/>
                  </a:lnTo>
                  <a:lnTo>
                    <a:pt x="89916" y="0"/>
                  </a:lnTo>
                  <a:close/>
                </a:path>
              </a:pathLst>
            </a:custGeom>
            <a:solidFill>
              <a:srgbClr val="003D5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1347977" y="8265032"/>
            <a:ext cx="125730" cy="24130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400" spc="5">
                <a:solidFill>
                  <a:srgbClr val="FFFFFF"/>
                </a:solidFill>
                <a:latin typeface="Arial"/>
                <a:cs typeface="Arial"/>
              </a:rPr>
              <a:t>0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47952" y="7020306"/>
            <a:ext cx="226695" cy="24130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400" spc="5">
                <a:solidFill>
                  <a:srgbClr val="FFFFFF"/>
                </a:solidFill>
                <a:latin typeface="Arial"/>
                <a:cs typeface="Arial"/>
              </a:rPr>
              <a:t>30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47952" y="5775197"/>
            <a:ext cx="226695" cy="24130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400" spc="5">
                <a:solidFill>
                  <a:srgbClr val="FFFFFF"/>
                </a:solidFill>
                <a:latin typeface="Arial"/>
                <a:cs typeface="Arial"/>
              </a:rPr>
              <a:t>60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47952" y="4530344"/>
            <a:ext cx="226695" cy="24130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400" spc="5">
                <a:solidFill>
                  <a:srgbClr val="FFFFFF"/>
                </a:solidFill>
                <a:latin typeface="Arial"/>
                <a:cs typeface="Arial"/>
              </a:rPr>
              <a:t>90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47673" y="3285235"/>
            <a:ext cx="327660" cy="24130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400" spc="5">
                <a:solidFill>
                  <a:srgbClr val="FFFFFF"/>
                </a:solidFill>
                <a:latin typeface="Arial"/>
                <a:cs typeface="Arial"/>
              </a:rPr>
              <a:t>120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47673" y="2040382"/>
            <a:ext cx="327660" cy="24130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400" spc="5">
                <a:solidFill>
                  <a:srgbClr val="FFFFFF"/>
                </a:solidFill>
                <a:latin typeface="Arial"/>
                <a:cs typeface="Arial"/>
              </a:rPr>
              <a:t>150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92672" y="8497751"/>
            <a:ext cx="226695" cy="42545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660"/>
              </a:lnSpc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19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71767" y="8497751"/>
            <a:ext cx="226695" cy="42545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660"/>
              </a:lnSpc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19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450989" y="8497751"/>
            <a:ext cx="226695" cy="42545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660"/>
              </a:lnSpc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19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830465" y="8497751"/>
            <a:ext cx="226695" cy="42545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660"/>
              </a:lnSpc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19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4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209560" y="8497751"/>
            <a:ext cx="226695" cy="42545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660"/>
              </a:lnSpc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19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588782" y="8497751"/>
            <a:ext cx="226695" cy="42545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660"/>
              </a:lnSpc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19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14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968258" y="8497751"/>
            <a:ext cx="226695" cy="42545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660"/>
              </a:lnSpc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19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14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347480" y="8497751"/>
            <a:ext cx="226695" cy="42545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660"/>
              </a:lnSpc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19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14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726575" y="8497751"/>
            <a:ext cx="226695" cy="42545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660"/>
              </a:lnSpc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19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9</a:t>
            </a:r>
            <a:endParaRPr sz="14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106051" y="8497751"/>
            <a:ext cx="226695" cy="42545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660"/>
              </a:lnSpc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0</a:t>
            </a:r>
            <a:endParaRPr sz="14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485273" y="8497751"/>
            <a:ext cx="226695" cy="42545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660"/>
              </a:lnSpc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864368" y="8497751"/>
            <a:ext cx="226695" cy="42545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660"/>
              </a:lnSpc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243844" y="8497751"/>
            <a:ext cx="226695" cy="42545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660"/>
              </a:lnSpc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623067" y="8497751"/>
            <a:ext cx="226695" cy="42545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660"/>
              </a:lnSpc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4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02288" y="8497751"/>
            <a:ext cx="226695" cy="42545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660"/>
              </a:lnSpc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14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381764" y="8497751"/>
            <a:ext cx="226695" cy="42545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660"/>
              </a:lnSpc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14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760859" y="8497751"/>
            <a:ext cx="226695" cy="42545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660"/>
              </a:lnSpc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14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140082" y="8497751"/>
            <a:ext cx="226695" cy="42545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660"/>
              </a:lnSpc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14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519557" y="8497751"/>
            <a:ext cx="226695" cy="42545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660"/>
              </a:lnSpc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9</a:t>
            </a:r>
            <a:endParaRPr sz="14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898652" y="8497751"/>
            <a:ext cx="226695" cy="42545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660"/>
              </a:lnSpc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0</a:t>
            </a:r>
            <a:endParaRPr sz="14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277874" y="8497751"/>
            <a:ext cx="226695" cy="42545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660"/>
              </a:lnSpc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657350" y="8497751"/>
            <a:ext cx="226695" cy="42545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660"/>
              </a:lnSpc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0036572" y="8497751"/>
            <a:ext cx="226695" cy="42545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660"/>
              </a:lnSpc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0415668" y="8497751"/>
            <a:ext cx="226695" cy="42545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660"/>
              </a:lnSpc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4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0795144" y="8497751"/>
            <a:ext cx="226695" cy="42545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660"/>
              </a:lnSpc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14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1174365" y="8497751"/>
            <a:ext cx="226695" cy="42545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660"/>
              </a:lnSpc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14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1553460" y="8497751"/>
            <a:ext cx="226695" cy="42545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660"/>
              </a:lnSpc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14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9856089" y="3181350"/>
            <a:ext cx="676275" cy="24130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400" spc="10">
                <a:solidFill>
                  <a:srgbClr val="003D5C"/>
                </a:solidFill>
                <a:latin typeface="Arial"/>
                <a:cs typeface="Arial"/>
              </a:rPr>
              <a:t>A</a:t>
            </a:r>
            <a:r>
              <a:rPr dirty="0" sz="1400" spc="10">
                <a:solidFill>
                  <a:srgbClr val="003D5C"/>
                </a:solidFill>
                <a:latin typeface="Arial"/>
                <a:cs typeface="Arial"/>
              </a:rPr>
              <a:t>p</a:t>
            </a:r>
            <a:r>
              <a:rPr dirty="0" sz="1400" spc="5">
                <a:solidFill>
                  <a:srgbClr val="003D5C"/>
                </a:solidFill>
                <a:latin typeface="Arial"/>
                <a:cs typeface="Arial"/>
              </a:rPr>
              <a:t>iaries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47" name="object 4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58284" y="1159763"/>
            <a:ext cx="4462271" cy="1175003"/>
          </a:xfrm>
          <a:prstGeom prst="rect">
            <a:avLst/>
          </a:prstGeom>
        </p:spPr>
      </p:pic>
      <p:sp>
        <p:nvSpPr>
          <p:cNvPr id="48" name="object 4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524510">
              <a:lnSpc>
                <a:spcPct val="100000"/>
              </a:lnSpc>
              <a:spcBef>
                <a:spcPts val="100"/>
              </a:spcBef>
            </a:pPr>
            <a:r>
              <a:rPr dirty="0"/>
              <a:t>AFB</a:t>
            </a:r>
            <a:r>
              <a:rPr dirty="0" spc="-45"/>
              <a:t> </a:t>
            </a:r>
            <a:r>
              <a:rPr dirty="0" spc="-5"/>
              <a:t>since</a:t>
            </a:r>
            <a:r>
              <a:rPr dirty="0" spc="-25"/>
              <a:t> </a:t>
            </a:r>
            <a:r>
              <a:rPr dirty="0" spc="-5"/>
              <a:t>1991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Lise Kjærgaard Steffensen (LFST)</dc:creator>
  <dc:title>Beekeeping in  Denmark</dc:title>
  <dcterms:created xsi:type="dcterms:W3CDTF">2021-12-02T14:12:11Z</dcterms:created>
  <dcterms:modified xsi:type="dcterms:W3CDTF">2021-12-02T14:12:11Z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2018-11-28T00:00:00Z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2021-12-02T00:00:00Z</vt:filetime>
  </property>
</Properties>
</file>